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8" r:id="rId4"/>
    <p:sldId id="259" r:id="rId5"/>
    <p:sldId id="260" r:id="rId6"/>
    <p:sldId id="261" r:id="rId7"/>
    <p:sldId id="263" r:id="rId8"/>
    <p:sldId id="264" r:id="rId9"/>
    <p:sldId id="268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% finding "important"</a:t>
            </a:r>
            <a:r>
              <a:rPr lang="en-US" sz="1800" baseline="0"/>
              <a:t> or "very important"</a:t>
            </a:r>
            <a:endParaRPr lang="en-US" sz="1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Sheet1!$C$5:$C$7</c:f>
              <c:strCache>
                <c:ptCount val="3"/>
                <c:pt idx="0">
                  <c:v>Disclose campaign spending</c:v>
                </c:pt>
                <c:pt idx="1">
                  <c:v>Disclose group spending</c:v>
                </c:pt>
                <c:pt idx="2">
                  <c:v>Transparency about campaign finance</c:v>
                </c:pt>
              </c:strCache>
            </c:strRef>
          </c:cat>
          <c:val>
            <c:numRef>
              <c:f>Sheet1!$D$5:$D$7</c:f>
              <c:numCache>
                <c:formatCode>General</c:formatCode>
                <c:ptCount val="3"/>
                <c:pt idx="0">
                  <c:v>43</c:v>
                </c:pt>
                <c:pt idx="1">
                  <c:v>44</c:v>
                </c:pt>
                <c:pt idx="2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A3-4ACD-A132-D679E9725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65060112"/>
        <c:axId val="589284256"/>
      </c:barChart>
      <c:catAx>
        <c:axId val="665060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9284256"/>
        <c:crosses val="autoZero"/>
        <c:auto val="1"/>
        <c:lblAlgn val="ctr"/>
        <c:lblOffset val="100"/>
        <c:noMultiLvlLbl val="0"/>
      </c:catAx>
      <c:valAx>
        <c:axId val="589284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5060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3F937-DC27-4253-822B-7D192FDDD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3F9E2-D694-4621-A9C6-6071BF6FD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C2F67-B7F5-4134-9FB7-455EC6914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D920-ACE5-4296-BA48-75023FC5C709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1432E-4083-493E-8CB3-50328AE6C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475C0-9B45-48EF-953E-5BB04F97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DC07-86B4-4C36-ADFE-1C12FC5E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0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15F5-B623-4819-A5BE-E95F64422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DBE618-DC18-4AD5-9183-0A49ACEE2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24745-8DA5-4784-8CD6-FCF35378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D920-ACE5-4296-BA48-75023FC5C709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D1B9F-641B-48BF-8256-E8B6D5696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9A4F3-A576-4D3E-883B-AAB8F2D17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DC07-86B4-4C36-ADFE-1C12FC5E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0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59D696-5CF6-40FB-B8DC-C81790F590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5E8048-D513-4C0E-8988-BB74A52C4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27D69-2115-4AA3-822A-684479817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D920-ACE5-4296-BA48-75023FC5C709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B7559-F61D-4DA5-8945-4EAA7CD19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FB204-3B9A-46E0-A166-57F8CB00D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DC07-86B4-4C36-ADFE-1C12FC5E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9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D1083-1409-4BEA-9C09-F14F28257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06BBB-E46A-4BEA-9DAE-AC20BB91B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6AE29-16BD-467D-8675-F27B3D312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D920-ACE5-4296-BA48-75023FC5C709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88667-F035-4825-8234-3C5E56FC9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FE83A-0AC7-4D22-ABA2-C85156DAA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DC07-86B4-4C36-ADFE-1C12FC5E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9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C124A-FAE4-4749-AE14-102F1C6B2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BFE71-6A68-46C0-AB71-7498FCEE7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5288B-E2B7-4DD6-87C4-E525CD04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D920-ACE5-4296-BA48-75023FC5C709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39FCB-6A49-4100-BAC9-0022DA1DF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498EF-C165-4064-A3CA-03F4B00A8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DC07-86B4-4C36-ADFE-1C12FC5E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2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19996-1ED7-45D1-A55A-D6427F7D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A4EA0-6BA3-4640-953C-7813E751F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D2C6D-A796-4279-8EFE-9AC6265C7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F71E7-91AD-4F66-9680-41D45773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D920-ACE5-4296-BA48-75023FC5C709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92714-9539-4362-8E30-F5EDD9695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3BD6D-F189-4373-965A-3D2FB372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DC07-86B4-4C36-ADFE-1C12FC5E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5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C442B-B9E4-4CDC-A3EF-0917142C8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8EBB86-3231-4C2A-826B-F629E257D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66C-548D-492B-BFEC-B6FB984B1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809B07-CBCD-4785-8155-0989380E54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199270-8679-405F-839B-AF1A21759B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B4AA95-4AE8-482C-986F-B607BBA7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D920-ACE5-4296-BA48-75023FC5C709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6F059A-E905-4D4B-9C0E-A66CE5A1C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A13BB0-C145-4910-B973-9AEE3F2CB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DC07-86B4-4C36-ADFE-1C12FC5E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7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8D18C-C462-415A-B0CC-D8AFE5A61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E0C2A8-7CF3-431B-83EF-20AEED590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D920-ACE5-4296-BA48-75023FC5C709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5E2865-5248-4EF5-BC94-54EEFF7CB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6CBD1-45B2-4E68-BBA7-0B4E050F4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DC07-86B4-4C36-ADFE-1C12FC5E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5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B11442-4EC0-477C-BA91-80479A24C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D920-ACE5-4296-BA48-75023FC5C709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133008-6A5E-4615-AB19-18CF72461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2E279-36ED-485B-BC1C-0693703DA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DC07-86B4-4C36-ADFE-1C12FC5E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0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AE1B3-345A-4F84-8904-66E00F865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1ED5F-8C44-4F6B-AE35-2A2787D35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7FC08-760D-4B93-AF90-813E70A0D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41AC8-A409-4A3B-BC74-561C05ED3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D920-ACE5-4296-BA48-75023FC5C709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DAD3B-78ED-416A-9219-216D781D4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B6DFC7-9544-449D-A8D6-C6F1B189D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DC07-86B4-4C36-ADFE-1C12FC5E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8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5354E-B762-4661-9015-5CE495B98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3C4201-7C31-4903-8DFB-A26E810F6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090EC-2B90-4E64-887E-CF53A05CB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4F281-419E-4C93-A1D2-FAA4E15F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BD920-ACE5-4296-BA48-75023FC5C709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42939-BA36-47EF-A487-2086CFEF4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F102F-E2D0-4350-B4B7-E22B5B357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5DC07-86B4-4C36-ADFE-1C12FC5E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3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B3A8F4-99B5-4499-A609-71FBC0B46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CD036-5AFF-49C5-BFAD-63BE4D776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2AC3D-876B-48FD-A6A4-A3B58D976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D920-ACE5-4296-BA48-75023FC5C709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FEE87-DAF4-4157-A897-5F66E22B3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351D3-B93F-4C00-B59F-913002CF4D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5DC07-86B4-4C36-ADFE-1C12FC5EC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9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ABCB2-8C19-4788-B588-5D980AB0B1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disclosure of digital advertising is important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A9F1D5-B430-4AF3-AC1C-BCCCC87BC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9525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Travis N. Ridout</a:t>
            </a:r>
          </a:p>
          <a:p>
            <a:r>
              <a:rPr lang="en-US" dirty="0"/>
              <a:t>Co-director, Wesleyan Media Project</a:t>
            </a:r>
          </a:p>
          <a:p>
            <a:r>
              <a:rPr lang="en-US" dirty="0"/>
              <a:t>Thomas S. Foley Distinguished Professor of Government and Public Policy</a:t>
            </a:r>
          </a:p>
          <a:p>
            <a:r>
              <a:rPr lang="en-US" dirty="0"/>
              <a:t>Washington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4012954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C9B1F-7AF9-49DF-813F-F259DF73D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Experiment: Wood (2018)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E2962-3F2E-4635-A278-D364CD847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Vignette featuring two candidates</a:t>
            </a:r>
          </a:p>
          <a:p>
            <a:pPr marL="0" indent="0">
              <a:buNone/>
            </a:pPr>
            <a:r>
              <a:rPr lang="en-US" dirty="0"/>
              <a:t>	- Johnson: Transparency grade of C; supported by groups</a:t>
            </a:r>
          </a:p>
          <a:p>
            <a:pPr marL="0" indent="0">
              <a:buNone/>
            </a:pPr>
            <a:r>
              <a:rPr lang="en-US" dirty="0"/>
              <a:t>	with anonymous donors</a:t>
            </a:r>
          </a:p>
          <a:p>
            <a:pPr marL="0" indent="0">
              <a:buNone/>
            </a:pPr>
            <a:r>
              <a:rPr lang="en-US" dirty="0"/>
              <a:t>	- Conley: Transparency grade of A; “over-discloses”</a:t>
            </a:r>
          </a:p>
          <a:p>
            <a:r>
              <a:rPr lang="en-US"/>
              <a:t>Upshot: Voters </a:t>
            </a:r>
            <a:r>
              <a:rPr lang="en-US" dirty="0"/>
              <a:t>reward transparency</a:t>
            </a:r>
          </a:p>
          <a:p>
            <a:pPr marL="0" indent="0">
              <a:buNone/>
            </a:pPr>
            <a:r>
              <a:rPr lang="en-US" dirty="0"/>
              <a:t>	- More transparent candidate rated 14 points more favorably on 	100 point scale</a:t>
            </a:r>
          </a:p>
          <a:p>
            <a:pPr marL="0" indent="0">
              <a:buNone/>
            </a:pPr>
            <a:r>
              <a:rPr lang="en-US" dirty="0"/>
              <a:t>	- Effect driven more by punishing than rewarding</a:t>
            </a:r>
          </a:p>
          <a:p>
            <a:r>
              <a:rPr lang="en-US" dirty="0"/>
              <a:t>Mechanism is trust: transparency engenders voter trust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0AFAA0-CD78-4555-9BD3-056AF1DD8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2560" y="100584"/>
            <a:ext cx="3011424" cy="201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084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D55F1-0EF2-4DA4-90F3-93F0F8CE9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Experiment: Ridout, et al. (2015)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75407-B02A-48CC-B5F6-21957477D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Featured attack ad with various types of disclosure: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6C8FB5-55A7-4A34-B3D3-AD619675A0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584" y="2372519"/>
            <a:ext cx="533400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53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1B83E-00DC-4DCD-9CE3-6254ABA80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F65FC-E69C-4E2B-97EC-7BC5BDA7C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Ads sponsored by unknown groups are more effective than candidate sponsored ads</a:t>
            </a:r>
          </a:p>
          <a:p>
            <a:pPr marL="0" indent="0">
              <a:buNone/>
            </a:pPr>
            <a:r>
              <a:rPr lang="en-US" dirty="0"/>
              <a:t>	- i.e., voters find “Americans for a Better America” ads more 	persuasive than candidate-sponsored ads</a:t>
            </a:r>
          </a:p>
          <a:p>
            <a:r>
              <a:rPr lang="en-US" dirty="0"/>
              <a:t>BUT disclosure of donors reduces the influence of group advertising, leveling the playing field such that candidate- and group-sponsored attacks become equally effective.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037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4CDB6-7693-4F80-AAE5-9EF8C9C3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What are the key differences between digital and other types of advertisers that regulators and policy-makers should be thoughtful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B3ED7-6662-463F-AAB6-E7D1247EA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Speed</a:t>
            </a:r>
            <a:endParaRPr lang="en-US" dirty="0"/>
          </a:p>
          <a:p>
            <a:r>
              <a:rPr lang="en-US" dirty="0"/>
              <a:t>Cost</a:t>
            </a:r>
          </a:p>
          <a:p>
            <a:r>
              <a:rPr lang="en-US"/>
              <a:t>Different/multiple goals</a:t>
            </a:r>
            <a:endParaRPr lang="en-US" dirty="0"/>
          </a:p>
          <a:p>
            <a:r>
              <a:rPr lang="en-US" dirty="0"/>
              <a:t>Less </a:t>
            </a:r>
            <a:r>
              <a:rPr lang="en-US"/>
              <a:t>trustworthy speakers on digital than TV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04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D4178-F3E0-47E9-A862-EA0D9952C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How have state laws not kept up with what the needs are, given today’s landscape?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3B940-2647-4DE0-B4CA-061401D7E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24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E7684-7CC2-462D-9FE4-0B53730D6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What are the barriers to getting the public information as quickly and comprehensively as possible?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797C4-2894-4CCC-9BE1-2962EF1B0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29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E3A89-4082-49EE-8E7E-0D7F96471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Would it be a good path to have filer reporting requirements cover the types of information that advertisers are asked to report?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61028-26C0-49E5-855E-C624FCF91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91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Wesleyan Media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Founded in 2010</a:t>
            </a:r>
          </a:p>
          <a:p>
            <a:r>
              <a:rPr lang="en-US" dirty="0"/>
              <a:t>Collaboration of WSU, Wesleyan and Bowdoin</a:t>
            </a:r>
          </a:p>
          <a:p>
            <a:r>
              <a:rPr lang="en-US" dirty="0"/>
              <a:t>Tracks local broadcast TV advertising, national cable and national broadcast, Facebook and other digital, radio</a:t>
            </a:r>
          </a:p>
          <a:p>
            <a:r>
              <a:rPr lang="en-US" dirty="0"/>
              <a:t>Goal is transparency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656" y="1417638"/>
            <a:ext cx="27686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7352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5446-26B8-4789-8D79-9277CD6B5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ad spending ($ millions)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1BC750-FDEF-4A2D-A3F9-B77F628504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9165" y="1784599"/>
            <a:ext cx="7833669" cy="471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0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34BF6-E838-4AF7-A246-D9BDAAFC5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9A0BAF-AA8C-4D84-8C6F-E728E14272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9581" y="868680"/>
            <a:ext cx="9498473" cy="570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42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7D8A3-ADBB-4DB0-86C1-105529206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Presidential candidate ad spending by medium (2019-2020)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A3AEA9-FD69-4D42-8E11-198517D1BE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0120" y="1690688"/>
            <a:ext cx="9168015" cy="509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639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3941E-A730-412D-8FAE-6ACDA1F54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merit of transparency?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14EF1-2AA7-4286-8A5F-30C189100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Courts have identified three rationales for disclosure</a:t>
            </a:r>
          </a:p>
          <a:p>
            <a:pPr marL="0" indent="0">
              <a:buNone/>
            </a:pPr>
            <a:r>
              <a:rPr lang="en-US" dirty="0"/>
              <a:t>	- to help enforce campaign finance law</a:t>
            </a:r>
          </a:p>
          <a:p>
            <a:pPr marL="0" indent="0">
              <a:buNone/>
            </a:pPr>
            <a:r>
              <a:rPr lang="en-US" dirty="0"/>
              <a:t>	- to combat corruption or its appearance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/>
              <a:t>- to provide </a:t>
            </a:r>
            <a:r>
              <a:rPr lang="en-US" dirty="0"/>
              <a:t>voters with information that can help them vote 	their interests</a:t>
            </a:r>
          </a:p>
        </p:txBody>
      </p:sp>
    </p:spTree>
    <p:extLst>
      <p:ext uri="{BB962C8B-B14F-4D97-AF65-F5344CB8AC3E}">
        <p14:creationId xmlns:p14="http://schemas.microsoft.com/office/powerpoint/2010/main" val="88394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354E-FA08-49E2-9C19-50E864ADC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D4EDF-A502-4DFB-8A98-A506C7DA8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So is disclosure actually useful to voters?</a:t>
            </a:r>
          </a:p>
        </p:txBody>
      </p:sp>
    </p:spTree>
    <p:extLst>
      <p:ext uri="{BB962C8B-B14F-4D97-AF65-F5344CB8AC3E}">
        <p14:creationId xmlns:p14="http://schemas.microsoft.com/office/powerpoint/2010/main" val="320373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12795-8D22-4276-91F3-B14F95E3E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Survey: voters like disclosure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9F4B66-E54C-4037-A505-1C7B9FDD79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408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D51AA6F-874E-4951-92D9-746DF646936D}"/>
              </a:ext>
            </a:extLst>
          </p:cNvPr>
          <p:cNvSpPr txBox="1"/>
          <p:nvPr/>
        </p:nvSpPr>
        <p:spPr>
          <a:xfrm>
            <a:off x="219456" y="6291072"/>
            <a:ext cx="6300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Data from 2015 CCES</a:t>
            </a:r>
          </a:p>
        </p:txBody>
      </p:sp>
    </p:spTree>
    <p:extLst>
      <p:ext uri="{BB962C8B-B14F-4D97-AF65-F5344CB8AC3E}">
        <p14:creationId xmlns:p14="http://schemas.microsoft.com/office/powerpoint/2010/main" val="2205139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2F276-491F-4DDB-A503-E39358147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Survey: voters claim to want more info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E489223-753B-42F3-87F8-544CC6C16D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6239" y="1825625"/>
            <a:ext cx="9139522" cy="43513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09333F1-C193-46BE-822C-00E4DF9D5B1D}"/>
              </a:ext>
            </a:extLst>
          </p:cNvPr>
          <p:cNvSpPr txBox="1"/>
          <p:nvPr/>
        </p:nvSpPr>
        <p:spPr>
          <a:xfrm>
            <a:off x="237744" y="6382512"/>
            <a:ext cx="2724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Wood (2018)</a:t>
            </a:r>
          </a:p>
        </p:txBody>
      </p:sp>
    </p:spTree>
    <p:extLst>
      <p:ext uri="{BB962C8B-B14F-4D97-AF65-F5344CB8AC3E}">
        <p14:creationId xmlns:p14="http://schemas.microsoft.com/office/powerpoint/2010/main" val="3473767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410</Words>
  <Application>Microsoft Office PowerPoint</Application>
  <PresentationFormat>Widescreen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Why disclosure of digital advertising is important</vt:lpstr>
      <vt:lpstr>Wesleyan Media Project</vt:lpstr>
      <vt:lpstr>Digital ad spending ($ millions)</vt:lpstr>
      <vt:lpstr>PowerPoint Presentation</vt:lpstr>
      <vt:lpstr>Presidential candidate ad spending by medium (2019-2020)</vt:lpstr>
      <vt:lpstr>What’s the merit of transparency?</vt:lpstr>
      <vt:lpstr>PowerPoint Presentation</vt:lpstr>
      <vt:lpstr>Survey: voters like disclosure</vt:lpstr>
      <vt:lpstr>Survey: voters claim to want more info</vt:lpstr>
      <vt:lpstr>Experiment: Wood (2018)</vt:lpstr>
      <vt:lpstr>Experiment: Ridout, et al. (2015)</vt:lpstr>
      <vt:lpstr>Findings</vt:lpstr>
      <vt:lpstr>What are the key differences between digital and other types of advertisers that regulators and policy-makers should be thoughtful about?</vt:lpstr>
      <vt:lpstr>How have state laws not kept up with what the needs are, given today’s landscape? </vt:lpstr>
      <vt:lpstr>What are the barriers to getting the public information as quickly and comprehensively as possible? </vt:lpstr>
      <vt:lpstr>Would it be a good path to have filer reporting requirements cover the types of information that advertisers are asked to report?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disclosure of digital advertising is important</dc:title>
  <dc:creator>Travis Ridout</dc:creator>
  <cp:lastModifiedBy>Travis</cp:lastModifiedBy>
  <cp:revision>16</cp:revision>
  <dcterms:created xsi:type="dcterms:W3CDTF">2020-01-07T21:17:12Z</dcterms:created>
  <dcterms:modified xsi:type="dcterms:W3CDTF">2020-01-12T20:58:03Z</dcterms:modified>
</cp:coreProperties>
</file>