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8" r:id="rId4"/>
    <p:sldId id="263" r:id="rId5"/>
    <p:sldId id="259" r:id="rId6"/>
    <p:sldId id="264" r:id="rId7"/>
    <p:sldId id="260" r:id="rId8"/>
    <p:sldId id="265" r:id="rId9"/>
    <p:sldId id="257" r:id="rId10"/>
    <p:sldId id="267" r:id="rId11"/>
    <p:sldId id="261"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0" autoAdjust="0"/>
    <p:restoredTop sz="94660"/>
  </p:normalViewPr>
  <p:slideViewPr>
    <p:cSldViewPr snapToGrid="0">
      <p:cViewPr varScale="1">
        <p:scale>
          <a:sx n="85" d="100"/>
          <a:sy n="85" d="100"/>
        </p:scale>
        <p:origin x="6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724A9-116B-4E65-9516-A6044D2B99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16044F-67E9-44D0-A7E3-7BAFB2B686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57C05E-FA12-4E8B-B301-35AD9793964A}"/>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5" name="Footer Placeholder 4">
            <a:extLst>
              <a:ext uri="{FF2B5EF4-FFF2-40B4-BE49-F238E27FC236}">
                <a16:creationId xmlns:a16="http://schemas.microsoft.com/office/drawing/2014/main" id="{2E8AC3AA-59B8-4010-A5A4-19623BC6F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3A44C1-B157-469F-9CFC-E98E9D04832A}"/>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2452667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A20F3-6DF0-44A8-BD94-45C5CBC716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A6980F-11BC-4433-809B-4AE5F7BB06A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A67A79-E0A1-4512-BD1C-0AC52CB0379E}"/>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5" name="Footer Placeholder 4">
            <a:extLst>
              <a:ext uri="{FF2B5EF4-FFF2-40B4-BE49-F238E27FC236}">
                <a16:creationId xmlns:a16="http://schemas.microsoft.com/office/drawing/2014/main" id="{13183420-56FA-4F5C-B112-33B2AE3732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AF5435-EEAA-490F-8691-EDADF14E877C}"/>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165625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E40843-96A9-4794-A127-A69C998BFAB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A7A9FE-1BB1-4B33-A5A5-C7E2ECDD75C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FF77AF-7B27-47F0-AE45-C395CAD97DD1}"/>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5" name="Footer Placeholder 4">
            <a:extLst>
              <a:ext uri="{FF2B5EF4-FFF2-40B4-BE49-F238E27FC236}">
                <a16:creationId xmlns:a16="http://schemas.microsoft.com/office/drawing/2014/main" id="{2F7AADC1-C844-4C27-9A3A-16C4919179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8EAC9A-957B-4B53-8F83-41A837AC3A42}"/>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2309829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7893D-EDED-4750-98AB-FF0B1F739C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327D77-1ED7-4681-9058-8CE4D1FA575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BB68B1-3BF5-4BE2-BBAE-12FC2CFF188D}"/>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5" name="Footer Placeholder 4">
            <a:extLst>
              <a:ext uri="{FF2B5EF4-FFF2-40B4-BE49-F238E27FC236}">
                <a16:creationId xmlns:a16="http://schemas.microsoft.com/office/drawing/2014/main" id="{BD59F8D9-6BC0-4908-A59D-1A5BDA9F8A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8E27BF-B2A7-4529-A614-206278B48D6A}"/>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3969779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A4649-1505-4921-AB9A-B3AE6BB09B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1BE910-71F3-4830-A895-E5D2EC6648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4DDEEFB-C86B-4E19-B077-50EAE2501952}"/>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5" name="Footer Placeholder 4">
            <a:extLst>
              <a:ext uri="{FF2B5EF4-FFF2-40B4-BE49-F238E27FC236}">
                <a16:creationId xmlns:a16="http://schemas.microsoft.com/office/drawing/2014/main" id="{4A391EA6-5135-42A0-8B36-42C348749E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5AEA32-7661-4FDF-94F0-4CFACD2DECB0}"/>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1171454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8FE26-1F0E-4DE9-A04E-2DF1608E44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70DB49-C1B6-4BA4-A425-AE70A6D7593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86825D-DD86-415E-83E7-A3A61A5846F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FF821F-4C65-42C6-B772-AF9EF173B723}"/>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6" name="Footer Placeholder 5">
            <a:extLst>
              <a:ext uri="{FF2B5EF4-FFF2-40B4-BE49-F238E27FC236}">
                <a16:creationId xmlns:a16="http://schemas.microsoft.com/office/drawing/2014/main" id="{58A592CD-6F87-4B2E-BF5C-B94807A4F5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55B0AE-3CD9-435D-816A-4F7F15E702D5}"/>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612300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38104-8553-41D3-961D-F4CA3DE076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BCBB7A-F3C7-469C-A978-B315DFB255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195A4FC-0BEE-4090-A700-54C733DBD5E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EFFD7D-E4A4-4493-85DF-A3FA247467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39F1F1D-3D53-4732-900E-39C36308E46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34A56A-E0F1-40DC-A30E-91DB81EF2E6B}"/>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8" name="Footer Placeholder 7">
            <a:extLst>
              <a:ext uri="{FF2B5EF4-FFF2-40B4-BE49-F238E27FC236}">
                <a16:creationId xmlns:a16="http://schemas.microsoft.com/office/drawing/2014/main" id="{AA7E7DD4-A2E2-423F-8A31-9DFE982CD2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C142618-4BD1-45C2-BE2A-FEAEBA242EAB}"/>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51078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9A411-F2C2-421D-9E5D-02CA4C3062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393B81-87AE-4D0F-824C-594DA19289D5}"/>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4" name="Footer Placeholder 3">
            <a:extLst>
              <a:ext uri="{FF2B5EF4-FFF2-40B4-BE49-F238E27FC236}">
                <a16:creationId xmlns:a16="http://schemas.microsoft.com/office/drawing/2014/main" id="{C578ED1C-1714-4E65-8538-2BFE3ED713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B80565-5371-4888-99E3-89BF6686A017}"/>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3447915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24F5F7-A0AF-4ED8-A41D-87970D4E84C3}"/>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3" name="Footer Placeholder 2">
            <a:extLst>
              <a:ext uri="{FF2B5EF4-FFF2-40B4-BE49-F238E27FC236}">
                <a16:creationId xmlns:a16="http://schemas.microsoft.com/office/drawing/2014/main" id="{0117045E-208E-4E30-B80A-1FCDDEA37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FB855A-326B-432C-8840-43A151338776}"/>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441832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5913F-6B69-4196-94F3-3B8FDC8928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DBA6678-430F-413A-8B73-F793762B62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C66FBE-D613-496A-941F-2651985F77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9BFB14-B99B-44FE-AF48-F07AF3302549}"/>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6" name="Footer Placeholder 5">
            <a:extLst>
              <a:ext uri="{FF2B5EF4-FFF2-40B4-BE49-F238E27FC236}">
                <a16:creationId xmlns:a16="http://schemas.microsoft.com/office/drawing/2014/main" id="{DCDAC5C9-7FE3-473D-AA30-623414104A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FCA936-A800-407B-8622-01B8EF9D0EE4}"/>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3577124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1395C-EF4C-4A81-8827-27CCB3689C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1C8B92-F223-4989-ACC9-505C0A1C44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71578E-66FE-4912-8C9F-153F5F940C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2FD7B0A-980E-4E1C-8126-C701AA5784BC}"/>
              </a:ext>
            </a:extLst>
          </p:cNvPr>
          <p:cNvSpPr>
            <a:spLocks noGrp="1"/>
          </p:cNvSpPr>
          <p:nvPr>
            <p:ph type="dt" sz="half" idx="10"/>
          </p:nvPr>
        </p:nvSpPr>
        <p:spPr/>
        <p:txBody>
          <a:bodyPr/>
          <a:lstStyle/>
          <a:p>
            <a:fld id="{28A0DA42-681A-426A-948C-723B87F18E74}" type="datetimeFigureOut">
              <a:rPr lang="en-US" smtClean="0"/>
              <a:t>12/29/2017</a:t>
            </a:fld>
            <a:endParaRPr lang="en-US"/>
          </a:p>
        </p:txBody>
      </p:sp>
      <p:sp>
        <p:nvSpPr>
          <p:cNvPr id="6" name="Footer Placeholder 5">
            <a:extLst>
              <a:ext uri="{FF2B5EF4-FFF2-40B4-BE49-F238E27FC236}">
                <a16:creationId xmlns:a16="http://schemas.microsoft.com/office/drawing/2014/main" id="{3FFBC00E-8A2A-4721-991F-3AFAD67AC2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F65D8A-6EED-4C89-A923-1E1668A878F3}"/>
              </a:ext>
            </a:extLst>
          </p:cNvPr>
          <p:cNvSpPr>
            <a:spLocks noGrp="1"/>
          </p:cNvSpPr>
          <p:nvPr>
            <p:ph type="sldNum" sz="quarter" idx="12"/>
          </p:nvPr>
        </p:nvSpPr>
        <p:spPr/>
        <p:txBody>
          <a:bodyPr/>
          <a:lstStyle/>
          <a:p>
            <a:fld id="{977F9EDE-36E5-4FF8-8F51-6C878999B6D2}" type="slidenum">
              <a:rPr lang="en-US" smtClean="0"/>
              <a:t>‹#›</a:t>
            </a:fld>
            <a:endParaRPr lang="en-US"/>
          </a:p>
        </p:txBody>
      </p:sp>
    </p:spTree>
    <p:extLst>
      <p:ext uri="{BB962C8B-B14F-4D97-AF65-F5344CB8AC3E}">
        <p14:creationId xmlns:p14="http://schemas.microsoft.com/office/powerpoint/2010/main" val="1098396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11E8FF-2CF5-4120-BFFD-6FC7ADCDCB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B0CA56-F663-4A2E-8698-7015D76EBF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A77062-8723-4DF4-B37F-F827E75C6F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0DA42-681A-426A-948C-723B87F18E74}" type="datetimeFigureOut">
              <a:rPr lang="en-US" smtClean="0"/>
              <a:t>12/29/2017</a:t>
            </a:fld>
            <a:endParaRPr lang="en-US"/>
          </a:p>
        </p:txBody>
      </p:sp>
      <p:sp>
        <p:nvSpPr>
          <p:cNvPr id="5" name="Footer Placeholder 4">
            <a:extLst>
              <a:ext uri="{FF2B5EF4-FFF2-40B4-BE49-F238E27FC236}">
                <a16:creationId xmlns:a16="http://schemas.microsoft.com/office/drawing/2014/main" id="{B0BD2600-84C1-4E84-A314-793B004A95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CE06407-15A5-4737-8C04-E2AE608EE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7F9EDE-36E5-4FF8-8F51-6C878999B6D2}" type="slidenum">
              <a:rPr lang="en-US" smtClean="0"/>
              <a:t>‹#›</a:t>
            </a:fld>
            <a:endParaRPr lang="en-US"/>
          </a:p>
        </p:txBody>
      </p:sp>
    </p:spTree>
    <p:extLst>
      <p:ext uri="{BB962C8B-B14F-4D97-AF65-F5344CB8AC3E}">
        <p14:creationId xmlns:p14="http://schemas.microsoft.com/office/powerpoint/2010/main" val="6833246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51398-B24C-4E7D-9F28-6B004455EE1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837E7DD8-70BA-4901-BE41-4F91D37CF823}"/>
              </a:ext>
            </a:extLst>
          </p:cNvPr>
          <p:cNvSpPr>
            <a:spLocks noGrp="1"/>
          </p:cNvSpPr>
          <p:nvPr>
            <p:ph type="subTitle" idx="1"/>
          </p:nvPr>
        </p:nvSpPr>
        <p:spPr/>
        <p:txBody>
          <a:bodyPr/>
          <a:lstStyle/>
          <a:p>
            <a:endParaRPr lang="en-US"/>
          </a:p>
        </p:txBody>
      </p:sp>
      <p:graphicFrame>
        <p:nvGraphicFramePr>
          <p:cNvPr id="4" name="Object 3">
            <a:extLst>
              <a:ext uri="{FF2B5EF4-FFF2-40B4-BE49-F238E27FC236}">
                <a16:creationId xmlns:a16="http://schemas.microsoft.com/office/drawing/2014/main" id="{5585A388-AE7F-43A4-B6F9-E6F55EBA7B71}"/>
              </a:ext>
            </a:extLst>
          </p:cNvPr>
          <p:cNvGraphicFramePr>
            <a:graphicFrameLocks noChangeAspect="1"/>
          </p:cNvGraphicFramePr>
          <p:nvPr>
            <p:extLst>
              <p:ext uri="{D42A27DB-BD31-4B8C-83A1-F6EECF244321}">
                <p14:modId xmlns:p14="http://schemas.microsoft.com/office/powerpoint/2010/main" val="1282807213"/>
              </p:ext>
            </p:extLst>
          </p:nvPr>
        </p:nvGraphicFramePr>
        <p:xfrm>
          <a:off x="1014984" y="173736"/>
          <a:ext cx="10067544" cy="6583680"/>
        </p:xfrm>
        <a:graphic>
          <a:graphicData uri="http://schemas.openxmlformats.org/presentationml/2006/ole">
            <mc:AlternateContent xmlns:mc="http://schemas.openxmlformats.org/markup-compatibility/2006">
              <mc:Choice xmlns:v="urn:schemas-microsoft-com:vml" Requires="v">
                <p:oleObj spid="_x0000_s1044" name="Slide" r:id="rId3" imgW="3956440" imgH="3055524" progId="PowerPoint.Slide.8">
                  <p:embed/>
                </p:oleObj>
              </mc:Choice>
              <mc:Fallback>
                <p:oleObj name="Slide" r:id="rId3" imgW="3956440" imgH="3055524" progId="PowerPoint.Slide.8">
                  <p:embed/>
                  <p:pic>
                    <p:nvPicPr>
                      <p:cNvPr id="0" name=""/>
                      <p:cNvPicPr/>
                      <p:nvPr/>
                    </p:nvPicPr>
                    <p:blipFill>
                      <a:blip r:embed="rId4"/>
                      <a:stretch>
                        <a:fillRect/>
                      </a:stretch>
                    </p:blipFill>
                    <p:spPr>
                      <a:xfrm>
                        <a:off x="1014984" y="173736"/>
                        <a:ext cx="10067544" cy="6583680"/>
                      </a:xfrm>
                      <a:prstGeom prst="rect">
                        <a:avLst/>
                      </a:prstGeom>
                    </p:spPr>
                  </p:pic>
                </p:oleObj>
              </mc:Fallback>
            </mc:AlternateContent>
          </a:graphicData>
        </a:graphic>
      </p:graphicFrame>
    </p:spTree>
    <p:extLst>
      <p:ext uri="{BB962C8B-B14F-4D97-AF65-F5344CB8AC3E}">
        <p14:creationId xmlns:p14="http://schemas.microsoft.com/office/powerpoint/2010/main" val="2317790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D83749-B97C-4F02-8DD5-137A9A588CB0}"/>
              </a:ext>
            </a:extLst>
          </p:cNvPr>
          <p:cNvSpPr/>
          <p:nvPr/>
        </p:nvSpPr>
        <p:spPr>
          <a:xfrm>
            <a:off x="3048000" y="2413338"/>
            <a:ext cx="6096000" cy="2031325"/>
          </a:xfrm>
          <a:prstGeom prst="rect">
            <a:avLst/>
          </a:prstGeom>
        </p:spPr>
        <p:txBody>
          <a:bodyPr>
            <a:spAutoFit/>
          </a:bodyPr>
          <a:lstStyle/>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When you have the 2017 campaign in order, including entering all of the activity for the month of December</a:t>
            </a:r>
            <a:r>
              <a:rPr lang="en-US">
                <a:latin typeface="Calibri" panose="020F0502020204030204" pitchFamily="34" charset="0"/>
                <a:ea typeface="Times New Roman" panose="02020603050405020304" pitchFamily="18" charset="0"/>
                <a:cs typeface="Calibri" panose="020F0502020204030204" pitchFamily="34" charset="0"/>
              </a:rPr>
              <a:t>, you will </a:t>
            </a:r>
            <a:r>
              <a:rPr lang="en-US" dirty="0">
                <a:latin typeface="Calibri" panose="020F0502020204030204" pitchFamily="34" charset="0"/>
                <a:ea typeface="Times New Roman" panose="02020603050405020304" pitchFamily="18" charset="0"/>
                <a:cs typeface="Calibri" panose="020F0502020204030204" pitchFamily="34" charset="0"/>
              </a:rPr>
              <a:t>be ready to submit your December 2017 C-4 report.</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This report is due by no later than Wednesday, January 10</a:t>
            </a:r>
            <a:r>
              <a:rPr lang="en-US" baseline="30000" dirty="0">
                <a:latin typeface="Calibri" panose="020F0502020204030204" pitchFamily="34" charset="0"/>
                <a:ea typeface="Times New Roman" panose="02020603050405020304" pitchFamily="18" charset="0"/>
                <a:cs typeface="Calibri" panose="020F0502020204030204" pitchFamily="34" charset="0"/>
              </a:rPr>
              <a:t>th</a:t>
            </a:r>
            <a:r>
              <a:rPr lang="en-US" dirty="0">
                <a:latin typeface="Calibri" panose="020F0502020204030204" pitchFamily="34" charset="0"/>
                <a:ea typeface="Times New Roman" panose="02020603050405020304" pitchFamily="18" charset="0"/>
                <a:cs typeface="Calibri" panose="020F0502020204030204" pitchFamily="34" charset="0"/>
              </a:rPr>
              <a:t>.</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It is important to complete this final task for the calendar carefully as you will use the cash on hand balance from Line 18 of this C-4 as your beginning balance in 2018.</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4473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3A019-AE3E-443E-90BA-5A0080845A24}"/>
              </a:ext>
            </a:extLst>
          </p:cNvPr>
          <p:cNvSpPr>
            <a:spLocks noGrp="1"/>
          </p:cNvSpPr>
          <p:nvPr>
            <p:ph type="ctrTitle"/>
          </p:nvPr>
        </p:nvSpPr>
        <p:spPr/>
        <p:txBody>
          <a:bodyPr/>
          <a:lstStyle/>
          <a:p>
            <a:r>
              <a:rPr lang="en-US" dirty="0"/>
              <a:t>ORCA Campaign Backup</a:t>
            </a:r>
          </a:p>
        </p:txBody>
      </p:sp>
      <p:sp>
        <p:nvSpPr>
          <p:cNvPr id="3" name="Subtitle 2">
            <a:extLst>
              <a:ext uri="{FF2B5EF4-FFF2-40B4-BE49-F238E27FC236}">
                <a16:creationId xmlns:a16="http://schemas.microsoft.com/office/drawing/2014/main" id="{60E93788-9E1E-4BC7-B5DC-2E497FF8055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57642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BC4182-9CDD-4509-9413-F9A58E0B666E}"/>
              </a:ext>
            </a:extLst>
          </p:cNvPr>
          <p:cNvSpPr/>
          <p:nvPr/>
        </p:nvSpPr>
        <p:spPr>
          <a:xfrm>
            <a:off x="3048000" y="1997839"/>
            <a:ext cx="6096000" cy="2862322"/>
          </a:xfrm>
          <a:prstGeom prst="rect">
            <a:avLst/>
          </a:prstGeom>
        </p:spPr>
        <p:txBody>
          <a:bodyPr>
            <a:spAutoFit/>
          </a:bodyPr>
          <a:lstStyle/>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When you have the 2017 campaign in order, you have made all of your corrections and filed your December 2017 C-4 and any C-3s for December deposits, you should make a backup of your data.</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Save this backup in a location other than the computer that you are using to file.  Remember that if something should happen to your computer everything on it will be jeopardized including your campaign information.</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If you will be passing the task of filing on to someone else you should provide this backup to them.</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5416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91D0C-73CE-470A-8052-0D67D9E38D0D}"/>
              </a:ext>
            </a:extLst>
          </p:cNvPr>
          <p:cNvSpPr>
            <a:spLocks noGrp="1"/>
          </p:cNvSpPr>
          <p:nvPr>
            <p:ph type="title"/>
          </p:nvPr>
        </p:nvSpPr>
        <p:spPr/>
        <p:txBody>
          <a:bodyPr/>
          <a:lstStyle/>
          <a:p>
            <a:pPr algn="ctr"/>
            <a:r>
              <a:rPr lang="en-US" dirty="0"/>
              <a:t>End of Year Checklist</a:t>
            </a:r>
          </a:p>
        </p:txBody>
      </p:sp>
      <p:sp>
        <p:nvSpPr>
          <p:cNvPr id="3" name="Content Placeholder 2">
            <a:extLst>
              <a:ext uri="{FF2B5EF4-FFF2-40B4-BE49-F238E27FC236}">
                <a16:creationId xmlns:a16="http://schemas.microsoft.com/office/drawing/2014/main" id="{1DEDF706-D7C9-4487-B306-564838A05F25}"/>
              </a:ext>
            </a:extLst>
          </p:cNvPr>
          <p:cNvSpPr>
            <a:spLocks noGrp="1"/>
          </p:cNvSpPr>
          <p:nvPr>
            <p:ph idx="1"/>
          </p:nvPr>
        </p:nvSpPr>
        <p:spPr/>
        <p:txBody>
          <a:bodyPr/>
          <a:lstStyle/>
          <a:p>
            <a:r>
              <a:rPr lang="en-US" dirty="0"/>
              <a:t>Check for any outstanding checks</a:t>
            </a:r>
          </a:p>
          <a:p>
            <a:r>
              <a:rPr lang="en-US" dirty="0"/>
              <a:t>Check your ending balance for the year</a:t>
            </a:r>
          </a:p>
          <a:p>
            <a:r>
              <a:rPr lang="en-US" dirty="0"/>
              <a:t>ORCA users – clean up your contact list for importing</a:t>
            </a:r>
          </a:p>
          <a:p>
            <a:r>
              <a:rPr lang="en-US" dirty="0"/>
              <a:t>File the last C-4 report for the calendar year</a:t>
            </a:r>
          </a:p>
          <a:p>
            <a:r>
              <a:rPr lang="en-US" dirty="0"/>
              <a:t>ORCA users – make a zip file backup of your campaign</a:t>
            </a:r>
          </a:p>
        </p:txBody>
      </p:sp>
    </p:spTree>
    <p:extLst>
      <p:ext uri="{BB962C8B-B14F-4D97-AF65-F5344CB8AC3E}">
        <p14:creationId xmlns:p14="http://schemas.microsoft.com/office/powerpoint/2010/main" val="2573619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BCE01-139D-4F66-91D1-6A3E758644B0}"/>
              </a:ext>
            </a:extLst>
          </p:cNvPr>
          <p:cNvSpPr>
            <a:spLocks noGrp="1"/>
          </p:cNvSpPr>
          <p:nvPr>
            <p:ph type="ctrTitle"/>
          </p:nvPr>
        </p:nvSpPr>
        <p:spPr/>
        <p:txBody>
          <a:bodyPr/>
          <a:lstStyle/>
          <a:p>
            <a:r>
              <a:rPr lang="en-US" dirty="0"/>
              <a:t>Outstanding Checks</a:t>
            </a:r>
          </a:p>
        </p:txBody>
      </p:sp>
      <p:sp>
        <p:nvSpPr>
          <p:cNvPr id="3" name="Subtitle 2">
            <a:extLst>
              <a:ext uri="{FF2B5EF4-FFF2-40B4-BE49-F238E27FC236}">
                <a16:creationId xmlns:a16="http://schemas.microsoft.com/office/drawing/2014/main" id="{A3B958F8-CC1F-488D-BC47-B7C338360A6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181286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DC4E00C-E148-46CA-B31A-E01E69B29501}"/>
              </a:ext>
            </a:extLst>
          </p:cNvPr>
          <p:cNvSpPr/>
          <p:nvPr/>
        </p:nvSpPr>
        <p:spPr>
          <a:xfrm>
            <a:off x="3048000" y="2413338"/>
            <a:ext cx="6096000" cy="2031325"/>
          </a:xfrm>
          <a:prstGeom prst="rect">
            <a:avLst/>
          </a:prstGeom>
        </p:spPr>
        <p:txBody>
          <a:bodyPr>
            <a:spAutoFit/>
          </a:bodyPr>
          <a:lstStyle/>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You may  have written contribution checks to candidates or other PACs earlier in the year that were not cashed or were lost in the mail.</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You will need to review the specific circumstances for each expenditure to see if you are able to reissue the check.</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*Remember that some candidates cannot accept contributions due to the session freeze prohibition.</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90474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25C3-4CBB-42C7-A4FD-9057C383BB3F}"/>
              </a:ext>
            </a:extLst>
          </p:cNvPr>
          <p:cNvSpPr>
            <a:spLocks noGrp="1"/>
          </p:cNvSpPr>
          <p:nvPr>
            <p:ph type="ctrTitle"/>
          </p:nvPr>
        </p:nvSpPr>
        <p:spPr/>
        <p:txBody>
          <a:bodyPr/>
          <a:lstStyle/>
          <a:p>
            <a:r>
              <a:rPr lang="en-US" dirty="0"/>
              <a:t>Ending Balance</a:t>
            </a:r>
          </a:p>
        </p:txBody>
      </p:sp>
      <p:sp>
        <p:nvSpPr>
          <p:cNvPr id="3" name="Subtitle 2">
            <a:extLst>
              <a:ext uri="{FF2B5EF4-FFF2-40B4-BE49-F238E27FC236}">
                <a16:creationId xmlns:a16="http://schemas.microsoft.com/office/drawing/2014/main" id="{A28B6EE4-78EC-4BD0-B817-FD09770089B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53747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4574D35-463E-492D-B4FA-30F52FF106EC}"/>
              </a:ext>
            </a:extLst>
          </p:cNvPr>
          <p:cNvSpPr/>
          <p:nvPr/>
        </p:nvSpPr>
        <p:spPr>
          <a:xfrm>
            <a:off x="3048000" y="2136339"/>
            <a:ext cx="6096000" cy="2585323"/>
          </a:xfrm>
          <a:prstGeom prst="rect">
            <a:avLst/>
          </a:prstGeom>
        </p:spPr>
        <p:txBody>
          <a:bodyPr>
            <a:spAutoFit/>
          </a:bodyPr>
          <a:lstStyle/>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Look at the total appearing on Line 18 of your December 2017 C-4 and compare it to your actual bank balance.  If there is a significant difference you may need to make some corrections to your earlier reports and file amendments.</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Un-cashed checks, duplicate entries, missing bank interest or fees could all be to blame for the discrepancy.</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Since you must use the ending balance from 2017 as the carry forward amount for 2018, your December C-4 will need to be accurate.</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8551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6F43E-6120-4E4D-90B5-37D61D6DB271}"/>
              </a:ext>
            </a:extLst>
          </p:cNvPr>
          <p:cNvSpPr>
            <a:spLocks noGrp="1"/>
          </p:cNvSpPr>
          <p:nvPr>
            <p:ph type="ctrTitle"/>
          </p:nvPr>
        </p:nvSpPr>
        <p:spPr/>
        <p:txBody>
          <a:bodyPr/>
          <a:lstStyle/>
          <a:p>
            <a:r>
              <a:rPr lang="en-US" dirty="0"/>
              <a:t>ORCA Contact List</a:t>
            </a:r>
          </a:p>
        </p:txBody>
      </p:sp>
      <p:sp>
        <p:nvSpPr>
          <p:cNvPr id="3" name="Subtitle 2">
            <a:extLst>
              <a:ext uri="{FF2B5EF4-FFF2-40B4-BE49-F238E27FC236}">
                <a16:creationId xmlns:a16="http://schemas.microsoft.com/office/drawing/2014/main" id="{DF0EC450-4CA0-49DA-8A59-7F56D69E5CC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75109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0016BDC-FC75-45ED-863E-35788B64F623}"/>
              </a:ext>
            </a:extLst>
          </p:cNvPr>
          <p:cNvSpPr/>
          <p:nvPr/>
        </p:nvSpPr>
        <p:spPr>
          <a:xfrm>
            <a:off x="3048000" y="1166843"/>
            <a:ext cx="6096000" cy="4801314"/>
          </a:xfrm>
          <a:prstGeom prst="rect">
            <a:avLst/>
          </a:prstGeom>
        </p:spPr>
        <p:txBody>
          <a:bodyPr>
            <a:spAutoFit/>
          </a:bodyPr>
          <a:lstStyle/>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You can import your list(s) of contacts from the 2017 ORCA data into your newly created 2018 ORCA campaign so you don’t have to re-type them.  The import process will go smoothly if you don’t have any errors in your current list.</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Use the “browse” button found in the bottom right corner of ACCOUNTS&gt;CONTACTS&gt;INDIVIDUALS (or the appropriate choice) to review your list.  Delete any empty lines you find in your list.</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Be sure all your “couple” contacts have both an appropriate “couple name” and separate unique contact entries.</a:t>
            </a:r>
          </a:p>
          <a:p>
            <a:pPr marL="342900" marR="0" lvl="0" indent="-342900">
              <a:spcBef>
                <a:spcPts val="0"/>
              </a:spcBef>
              <a:spcAft>
                <a:spcPts val="0"/>
              </a:spcAft>
              <a:buFont typeface="Symbol" panose="05050102010706020507" pitchFamily="18" charset="2"/>
              <a:buChar char=""/>
            </a:pPr>
            <a:r>
              <a:rPr lang="en-US" dirty="0">
                <a:latin typeface="Calibri" panose="020F0502020204030204" pitchFamily="34" charset="0"/>
                <a:ea typeface="Times New Roman" panose="02020603050405020304" pitchFamily="18" charset="0"/>
                <a:cs typeface="Calibri" panose="020F0502020204030204" pitchFamily="34" charset="0"/>
              </a:rPr>
              <a:t>If you import contacts from 2017 to 2018 and errors exist in the 2017 campaign, ORCA will halt the import process.  If you import a second time it will import the entire list again, subsequently duplicating the names from the first attempt.  You can delete the duplicates after the import process is successful or choose to start over with a newly created 2018 campaign.</a:t>
            </a:r>
            <a:endParaRPr lang="en-US"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14591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31BA5-0F6C-4800-ADD5-B48AF7EE0613}"/>
              </a:ext>
            </a:extLst>
          </p:cNvPr>
          <p:cNvSpPr>
            <a:spLocks noGrp="1"/>
          </p:cNvSpPr>
          <p:nvPr>
            <p:ph type="ctrTitle"/>
          </p:nvPr>
        </p:nvSpPr>
        <p:spPr/>
        <p:txBody>
          <a:bodyPr/>
          <a:lstStyle/>
          <a:p>
            <a:r>
              <a:rPr lang="en-US" dirty="0"/>
              <a:t>Filing A Final Report</a:t>
            </a:r>
          </a:p>
        </p:txBody>
      </p:sp>
      <p:sp>
        <p:nvSpPr>
          <p:cNvPr id="3" name="Subtitle 2">
            <a:extLst>
              <a:ext uri="{FF2B5EF4-FFF2-40B4-BE49-F238E27FC236}">
                <a16:creationId xmlns:a16="http://schemas.microsoft.com/office/drawing/2014/main" id="{ED2E5785-0A6E-4958-B06A-549BBAA27E3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568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249</Words>
  <Application>Microsoft Office PowerPoint</Application>
  <PresentationFormat>Widescreen</PresentationFormat>
  <Paragraphs>27</Paragraphs>
  <Slides>12</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Calibri Light</vt:lpstr>
      <vt:lpstr>Symbol</vt:lpstr>
      <vt:lpstr>Times New Roman</vt:lpstr>
      <vt:lpstr>Office Theme</vt:lpstr>
      <vt:lpstr>Slide</vt:lpstr>
      <vt:lpstr>PowerPoint Presentation</vt:lpstr>
      <vt:lpstr>End of Year Checklist</vt:lpstr>
      <vt:lpstr>Outstanding Checks</vt:lpstr>
      <vt:lpstr>PowerPoint Presentation</vt:lpstr>
      <vt:lpstr>Ending Balance</vt:lpstr>
      <vt:lpstr>PowerPoint Presentation</vt:lpstr>
      <vt:lpstr>ORCA Contact List</vt:lpstr>
      <vt:lpstr>PowerPoint Presentation</vt:lpstr>
      <vt:lpstr>Filing A Final Report</vt:lpstr>
      <vt:lpstr>PowerPoint Presentation</vt:lpstr>
      <vt:lpstr>ORCA Campaign Backup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Hansen</dc:creator>
  <cp:lastModifiedBy>Jennifer Hansen</cp:lastModifiedBy>
  <cp:revision>18</cp:revision>
  <dcterms:created xsi:type="dcterms:W3CDTF">2017-12-29T19:02:47Z</dcterms:created>
  <dcterms:modified xsi:type="dcterms:W3CDTF">2017-12-30T01:50:35Z</dcterms:modified>
</cp:coreProperties>
</file>