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71" r:id="rId2"/>
    <p:sldId id="272" r:id="rId3"/>
    <p:sldId id="274" r:id="rId4"/>
    <p:sldId id="275" r:id="rId5"/>
    <p:sldId id="425" r:id="rId6"/>
    <p:sldId id="273" r:id="rId7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7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CO3y6QAlwOx38USsJZ+J79LqZ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3848"/>
        <p:guide orient="horz" pos="2160"/>
        <p:guide pos="72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525" name="Google Shape;525;p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t>2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LM - Hey voters:  the DAA team continues to keep our voter-lookup data base up to date and connected!</a:t>
            </a:r>
            <a:endParaRPr/>
          </a:p>
        </p:txBody>
      </p:sp>
      <p:sp>
        <p:nvSpPr>
          <p:cNvPr id="564" name="Google Shape;564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4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 – This enables voters to link directly (via a</a:t>
            </a:r>
            <a:r>
              <a:rPr lang="en-US" baseline="0" dirty="0"/>
              <a:t> new window) </a:t>
            </a:r>
            <a:r>
              <a:rPr lang="en-US" dirty="0"/>
              <a:t>to each state (and territory) secretary of state</a:t>
            </a:r>
            <a:r>
              <a:rPr lang="en-US" baseline="0" dirty="0"/>
              <a:t> and/or election commission campaign finance and spending database to validate any specific express advocacy ad entity.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5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7" name="Google Shape;537;p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6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609441" y="452600"/>
            <a:ext cx="10969943" cy="7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w/ Section Head">
  <p:cSld name="Body Slide w/ Section Head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0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40"/>
          <p:cNvSpPr/>
          <p:nvPr/>
        </p:nvSpPr>
        <p:spPr>
          <a:xfrm>
            <a:off x="8773319" y="76204"/>
            <a:ext cx="3429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0"/>
          <p:cNvSpPr txBox="1">
            <a:spLocks noGrp="1"/>
          </p:cNvSpPr>
          <p:nvPr>
            <p:ph type="body" idx="1"/>
          </p:nvPr>
        </p:nvSpPr>
        <p:spPr>
          <a:xfrm>
            <a:off x="8826501" y="134143"/>
            <a:ext cx="3265488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8" name="Google Shape;158;p40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159" name="Google Shape;159;p40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0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0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0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40"/>
          <p:cNvSpPr txBox="1">
            <a:spLocks noGrp="1"/>
          </p:cNvSpPr>
          <p:nvPr>
            <p:ph type="body" idx="2"/>
          </p:nvPr>
        </p:nvSpPr>
        <p:spPr>
          <a:xfrm>
            <a:off x="466346" y="1536700"/>
            <a:ext cx="11430000" cy="457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Bullet w/ Sub-title">
  <p:cSld name="Double Bullet w/ Sub-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1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1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9" name="Google Shape;169;p41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170" name="Google Shape;170;p41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1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1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1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1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466346" y="2070100"/>
            <a:ext cx="5502656" cy="40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399212" y="2070100"/>
            <a:ext cx="5502656" cy="40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body" idx="3"/>
          </p:nvPr>
        </p:nvSpPr>
        <p:spPr>
          <a:xfrm>
            <a:off x="429770" y="1527048"/>
            <a:ext cx="11482832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Bullet Layout">
  <p:cSld name="Double Bullet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2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2" name="Google Shape;182;p42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183" name="Google Shape;183;p42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2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2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2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2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42"/>
          <p:cNvSpPr txBox="1">
            <a:spLocks noGrp="1"/>
          </p:cNvSpPr>
          <p:nvPr>
            <p:ph type="body" idx="1"/>
          </p:nvPr>
        </p:nvSpPr>
        <p:spPr>
          <a:xfrm>
            <a:off x="466346" y="1536700"/>
            <a:ext cx="5502656" cy="457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body" idx="2"/>
          </p:nvPr>
        </p:nvSpPr>
        <p:spPr>
          <a:xfrm>
            <a:off x="6399212" y="1536700"/>
            <a:ext cx="5502656" cy="457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&amp; Photo Slide">
  <p:cSld name="Bullets &amp; Photo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3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43"/>
          <p:cNvSpPr>
            <a:spLocks noGrp="1"/>
          </p:cNvSpPr>
          <p:nvPr>
            <p:ph type="pic" idx="2"/>
          </p:nvPr>
        </p:nvSpPr>
        <p:spPr>
          <a:xfrm>
            <a:off x="6407150" y="1547813"/>
            <a:ext cx="5486400" cy="456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95" name="Google Shape;195;p43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196" name="Google Shape;196;p43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3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3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3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3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43"/>
          <p:cNvSpPr txBox="1">
            <a:spLocks noGrp="1"/>
          </p:cNvSpPr>
          <p:nvPr>
            <p:ph type="body" idx="1"/>
          </p:nvPr>
        </p:nvSpPr>
        <p:spPr>
          <a:xfrm>
            <a:off x="466346" y="1536700"/>
            <a:ext cx="5502656" cy="457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hart Slide w/ Sub-title">
  <p:cSld name="Single Chart Slide w/ Sub-titl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4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6" name="Google Shape;206;p44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207" name="Google Shape;207;p44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4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4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4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4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44"/>
          <p:cNvSpPr txBox="1">
            <a:spLocks noGrp="1"/>
          </p:cNvSpPr>
          <p:nvPr>
            <p:ph type="body" idx="1"/>
          </p:nvPr>
        </p:nvSpPr>
        <p:spPr>
          <a:xfrm>
            <a:off x="6400800" y="2276856"/>
            <a:ext cx="5495544" cy="383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2"/>
          </p:nvPr>
        </p:nvSpPr>
        <p:spPr>
          <a:xfrm>
            <a:off x="429770" y="1527048"/>
            <a:ext cx="11482832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>
            <a:spLocks noGrp="1"/>
          </p:cNvSpPr>
          <p:nvPr>
            <p:ph type="chart" idx="3"/>
          </p:nvPr>
        </p:nvSpPr>
        <p:spPr>
          <a:xfrm>
            <a:off x="463551" y="2276856"/>
            <a:ext cx="5505450" cy="383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Chart Slide w/ Sub-title">
  <p:cSld name="Double Chart Slide w/ Sub-titl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>
            <a:spLocks noGrp="1"/>
          </p:cNvSpPr>
          <p:nvPr>
            <p:ph type="chart" idx="2"/>
          </p:nvPr>
        </p:nvSpPr>
        <p:spPr>
          <a:xfrm>
            <a:off x="6400801" y="2276602"/>
            <a:ext cx="5505450" cy="383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45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5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0" name="Google Shape;220;p45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221" name="Google Shape;221;p45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5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5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5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5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5"/>
          <p:cNvSpPr txBox="1">
            <a:spLocks noGrp="1"/>
          </p:cNvSpPr>
          <p:nvPr>
            <p:ph type="body" idx="1"/>
          </p:nvPr>
        </p:nvSpPr>
        <p:spPr>
          <a:xfrm>
            <a:off x="429770" y="1527048"/>
            <a:ext cx="11482832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45"/>
          <p:cNvSpPr>
            <a:spLocks noGrp="1"/>
          </p:cNvSpPr>
          <p:nvPr>
            <p:ph type="chart" idx="3"/>
          </p:nvPr>
        </p:nvSpPr>
        <p:spPr>
          <a:xfrm>
            <a:off x="463551" y="2276856"/>
            <a:ext cx="5505450" cy="383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Chart Layout">
  <p:cSld name="Double Chart Layou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>
            <a:spLocks noGrp="1"/>
          </p:cNvSpPr>
          <p:nvPr>
            <p:ph type="chart" idx="2"/>
          </p:nvPr>
        </p:nvSpPr>
        <p:spPr>
          <a:xfrm>
            <a:off x="6388101" y="1536700"/>
            <a:ext cx="55054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6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6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3" name="Google Shape;233;p46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234" name="Google Shape;234;p46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6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6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6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6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46"/>
          <p:cNvSpPr>
            <a:spLocks noGrp="1"/>
          </p:cNvSpPr>
          <p:nvPr>
            <p:ph type="chart" idx="3"/>
          </p:nvPr>
        </p:nvSpPr>
        <p:spPr>
          <a:xfrm>
            <a:off x="463551" y="1536700"/>
            <a:ext cx="55054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 Caption Slide">
  <p:cSld name="Large Photo Caption Slid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>
            <a:spLocks noGrp="1"/>
          </p:cNvSpPr>
          <p:nvPr>
            <p:ph type="pic" idx="2"/>
          </p:nvPr>
        </p:nvSpPr>
        <p:spPr>
          <a:xfrm>
            <a:off x="-1" y="143295"/>
            <a:ext cx="12188826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47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47"/>
          <p:cNvSpPr txBox="1">
            <a:spLocks noGrp="1"/>
          </p:cNvSpPr>
          <p:nvPr>
            <p:ph type="title"/>
          </p:nvPr>
        </p:nvSpPr>
        <p:spPr>
          <a:xfrm>
            <a:off x="2" y="5301858"/>
            <a:ext cx="10172701" cy="8477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47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245" name="Google Shape;245;p47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7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7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7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7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rge Photo Caption Slide">
  <p:cSld name="1_Large Photo Caption Sli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>
            <a:spLocks noGrp="1"/>
          </p:cNvSpPr>
          <p:nvPr>
            <p:ph type="pic" idx="2"/>
          </p:nvPr>
        </p:nvSpPr>
        <p:spPr>
          <a:xfrm>
            <a:off x="1" y="301691"/>
            <a:ext cx="12188825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48"/>
          <p:cNvSpPr txBox="1">
            <a:spLocks noGrp="1"/>
          </p:cNvSpPr>
          <p:nvPr>
            <p:ph type="title"/>
          </p:nvPr>
        </p:nvSpPr>
        <p:spPr>
          <a:xfrm>
            <a:off x="2" y="4672017"/>
            <a:ext cx="10172701" cy="8477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4" name="Google Shape;254;p48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255" name="Google Shape;255;p48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8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8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8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8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ople Slide">
  <p:cSld name="People Slid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9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9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49"/>
          <p:cNvSpPr>
            <a:spLocks noGrp="1"/>
          </p:cNvSpPr>
          <p:nvPr>
            <p:ph type="pic" idx="2"/>
          </p:nvPr>
        </p:nvSpPr>
        <p:spPr>
          <a:xfrm>
            <a:off x="463552" y="1360883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49"/>
          <p:cNvSpPr txBox="1">
            <a:spLocks noGrp="1"/>
          </p:cNvSpPr>
          <p:nvPr>
            <p:ph type="body" idx="1"/>
          </p:nvPr>
        </p:nvSpPr>
        <p:spPr>
          <a:xfrm>
            <a:off x="463552" y="3307936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9"/>
          <p:cNvSpPr>
            <a:spLocks noGrp="1"/>
          </p:cNvSpPr>
          <p:nvPr>
            <p:ph type="pic" idx="3"/>
          </p:nvPr>
        </p:nvSpPr>
        <p:spPr>
          <a:xfrm>
            <a:off x="2736342" y="1360883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49"/>
          <p:cNvSpPr txBox="1">
            <a:spLocks noGrp="1"/>
          </p:cNvSpPr>
          <p:nvPr>
            <p:ph type="body" idx="4"/>
          </p:nvPr>
        </p:nvSpPr>
        <p:spPr>
          <a:xfrm>
            <a:off x="2736341" y="3307936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9"/>
          <p:cNvSpPr>
            <a:spLocks noGrp="1"/>
          </p:cNvSpPr>
          <p:nvPr>
            <p:ph type="pic" idx="5"/>
          </p:nvPr>
        </p:nvSpPr>
        <p:spPr>
          <a:xfrm>
            <a:off x="5009130" y="1360883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body" idx="6"/>
          </p:nvPr>
        </p:nvSpPr>
        <p:spPr>
          <a:xfrm>
            <a:off x="5009131" y="3307936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9"/>
          <p:cNvSpPr>
            <a:spLocks noGrp="1"/>
          </p:cNvSpPr>
          <p:nvPr>
            <p:ph type="pic" idx="7"/>
          </p:nvPr>
        </p:nvSpPr>
        <p:spPr>
          <a:xfrm>
            <a:off x="7281919" y="1360883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body" idx="8"/>
          </p:nvPr>
        </p:nvSpPr>
        <p:spPr>
          <a:xfrm>
            <a:off x="7281919" y="3307936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>
            <a:spLocks noGrp="1"/>
          </p:cNvSpPr>
          <p:nvPr>
            <p:ph type="pic" idx="9"/>
          </p:nvPr>
        </p:nvSpPr>
        <p:spPr>
          <a:xfrm>
            <a:off x="463552" y="3820665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49"/>
          <p:cNvSpPr txBox="1">
            <a:spLocks noGrp="1"/>
          </p:cNvSpPr>
          <p:nvPr>
            <p:ph type="body" idx="13"/>
          </p:nvPr>
        </p:nvSpPr>
        <p:spPr>
          <a:xfrm>
            <a:off x="463551" y="5750030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9"/>
          <p:cNvSpPr>
            <a:spLocks noGrp="1"/>
          </p:cNvSpPr>
          <p:nvPr>
            <p:ph type="pic" idx="14"/>
          </p:nvPr>
        </p:nvSpPr>
        <p:spPr>
          <a:xfrm>
            <a:off x="9554708" y="1360883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body" idx="15"/>
          </p:nvPr>
        </p:nvSpPr>
        <p:spPr>
          <a:xfrm>
            <a:off x="9554709" y="3307936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9"/>
          <p:cNvSpPr>
            <a:spLocks noGrp="1"/>
          </p:cNvSpPr>
          <p:nvPr>
            <p:ph type="pic" idx="16"/>
          </p:nvPr>
        </p:nvSpPr>
        <p:spPr>
          <a:xfrm>
            <a:off x="2736343" y="3820665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49"/>
          <p:cNvSpPr txBox="1">
            <a:spLocks noGrp="1"/>
          </p:cNvSpPr>
          <p:nvPr>
            <p:ph type="body" idx="17"/>
          </p:nvPr>
        </p:nvSpPr>
        <p:spPr>
          <a:xfrm>
            <a:off x="2736341" y="5750030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9"/>
          <p:cNvSpPr>
            <a:spLocks noGrp="1"/>
          </p:cNvSpPr>
          <p:nvPr>
            <p:ph type="pic" idx="18"/>
          </p:nvPr>
        </p:nvSpPr>
        <p:spPr>
          <a:xfrm>
            <a:off x="5009132" y="3820665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body" idx="19"/>
          </p:nvPr>
        </p:nvSpPr>
        <p:spPr>
          <a:xfrm>
            <a:off x="5009131" y="5750030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49"/>
          <p:cNvSpPr>
            <a:spLocks noGrp="1"/>
          </p:cNvSpPr>
          <p:nvPr>
            <p:ph type="pic" idx="20"/>
          </p:nvPr>
        </p:nvSpPr>
        <p:spPr>
          <a:xfrm>
            <a:off x="7281922" y="3820665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21"/>
          </p:nvPr>
        </p:nvSpPr>
        <p:spPr>
          <a:xfrm>
            <a:off x="7281919" y="5750030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9"/>
          <p:cNvSpPr>
            <a:spLocks noGrp="1"/>
          </p:cNvSpPr>
          <p:nvPr>
            <p:ph type="pic" idx="22"/>
          </p:nvPr>
        </p:nvSpPr>
        <p:spPr>
          <a:xfrm>
            <a:off x="9554708" y="3820665"/>
            <a:ext cx="18938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9"/>
          <p:cNvSpPr txBox="1">
            <a:spLocks noGrp="1"/>
          </p:cNvSpPr>
          <p:nvPr>
            <p:ph type="body" idx="23"/>
          </p:nvPr>
        </p:nvSpPr>
        <p:spPr>
          <a:xfrm>
            <a:off x="9554709" y="5750030"/>
            <a:ext cx="1893889" cy="4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4" name="Google Shape;284;p49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285" name="Google Shape;285;p49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9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9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9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9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Style">
  <p:cSld name="Blank Slide Sty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7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marL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marL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marL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marL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marL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marL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marL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marL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466344" y="1536700"/>
            <a:ext cx="11446256" cy="457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1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0"/>
          <p:cNvSpPr/>
          <p:nvPr/>
        </p:nvSpPr>
        <p:spPr>
          <a:xfrm>
            <a:off x="306764" y="1276235"/>
            <a:ext cx="11882062" cy="2793076"/>
          </a:xfrm>
          <a:prstGeom prst="rect">
            <a:avLst/>
          </a:prstGeom>
          <a:solidFill>
            <a:srgbClr val="EE2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0"/>
          <p:cNvSpPr txBox="1">
            <a:spLocks noGrp="1"/>
          </p:cNvSpPr>
          <p:nvPr>
            <p:ph type="title"/>
          </p:nvPr>
        </p:nvSpPr>
        <p:spPr>
          <a:xfrm>
            <a:off x="950602" y="1936448"/>
            <a:ext cx="6955148" cy="134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6" name="Google Shape;296;p51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297" name="Google Shape;297;p51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1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1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1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1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2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52"/>
          <p:cNvSpPr txBox="1">
            <a:spLocks noGrp="1"/>
          </p:cNvSpPr>
          <p:nvPr>
            <p:ph type="title"/>
          </p:nvPr>
        </p:nvSpPr>
        <p:spPr>
          <a:xfrm>
            <a:off x="863599" y="3152776"/>
            <a:ext cx="7861302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5" name="Google Shape;305;p52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306" name="Google Shape;306;p52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2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2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2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2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Header and Body w/ Section Head">
  <p:cSld name="Blank Slide Header and Body w/ Section Head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3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53"/>
          <p:cNvSpPr/>
          <p:nvPr/>
        </p:nvSpPr>
        <p:spPr>
          <a:xfrm>
            <a:off x="8773319" y="76204"/>
            <a:ext cx="3429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3"/>
          <p:cNvSpPr txBox="1">
            <a:spLocks noGrp="1"/>
          </p:cNvSpPr>
          <p:nvPr>
            <p:ph type="body" idx="1"/>
          </p:nvPr>
        </p:nvSpPr>
        <p:spPr>
          <a:xfrm>
            <a:off x="8826501" y="134143"/>
            <a:ext cx="3265488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6" name="Google Shape;316;p53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317" name="Google Shape;317;p53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3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3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3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3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53"/>
          <p:cNvSpPr txBox="1">
            <a:spLocks noGrp="1"/>
          </p:cNvSpPr>
          <p:nvPr>
            <p:ph type="body" idx="2"/>
          </p:nvPr>
        </p:nvSpPr>
        <p:spPr>
          <a:xfrm>
            <a:off x="466344" y="1536700"/>
            <a:ext cx="11446256" cy="457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 Section Head">
  <p:cSld name="Blank Slide w/ Section Head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54"/>
          <p:cNvSpPr/>
          <p:nvPr/>
        </p:nvSpPr>
        <p:spPr>
          <a:xfrm>
            <a:off x="8773319" y="76204"/>
            <a:ext cx="3429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4"/>
          <p:cNvSpPr txBox="1">
            <a:spLocks noGrp="1"/>
          </p:cNvSpPr>
          <p:nvPr>
            <p:ph type="body" idx="1"/>
          </p:nvPr>
        </p:nvSpPr>
        <p:spPr>
          <a:xfrm>
            <a:off x="8826501" y="134143"/>
            <a:ext cx="3265488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27" name="Google Shape;327;p54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328" name="Google Shape;328;p54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4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4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4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4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Title Slide">
  <p:cSld name="5_Section 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marL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marL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marL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marL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marL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marL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marL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marL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2163762" y="3131080"/>
            <a:ext cx="7861302" cy="207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7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8"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>
            <a:off x="4082733" y="2288626"/>
            <a:ext cx="4023360" cy="484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79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5" name="Google Shape;75;p32"/>
          <p:cNvGrpSpPr/>
          <p:nvPr/>
        </p:nvGrpSpPr>
        <p:grpSpPr>
          <a:xfrm>
            <a:off x="11204113" y="6293946"/>
            <a:ext cx="877823" cy="433650"/>
            <a:chOff x="4108450" y="2446338"/>
            <a:chExt cx="3971926" cy="1962150"/>
          </a:xfrm>
        </p:grpSpPr>
        <p:sp>
          <p:nvSpPr>
            <p:cNvPr id="76" name="Google Shape;76;p32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816" y="96184"/>
                  </a:moveTo>
                  <a:cubicBezTo>
                    <a:pt x="45971" y="96184"/>
                    <a:pt x="35492" y="89248"/>
                    <a:pt x="35492" y="80462"/>
                  </a:cubicBezTo>
                  <a:cubicBezTo>
                    <a:pt x="35492" y="71676"/>
                    <a:pt x="45971" y="64508"/>
                    <a:pt x="58816" y="64508"/>
                  </a:cubicBezTo>
                  <a:cubicBezTo>
                    <a:pt x="71661" y="64508"/>
                    <a:pt x="82140" y="71676"/>
                    <a:pt x="82140" y="80462"/>
                  </a:cubicBezTo>
                  <a:cubicBezTo>
                    <a:pt x="82140" y="89248"/>
                    <a:pt x="71661" y="96184"/>
                    <a:pt x="58816" y="96184"/>
                  </a:cubicBezTo>
                  <a:moveTo>
                    <a:pt x="104112" y="52716"/>
                  </a:moveTo>
                  <a:cubicBezTo>
                    <a:pt x="94309" y="45549"/>
                    <a:pt x="80788" y="41156"/>
                    <a:pt x="65915" y="41156"/>
                  </a:cubicBezTo>
                  <a:cubicBezTo>
                    <a:pt x="54760" y="41156"/>
                    <a:pt x="44281" y="43468"/>
                    <a:pt x="35492" y="47861"/>
                  </a:cubicBezTo>
                  <a:cubicBezTo>
                    <a:pt x="35492" y="0"/>
                    <a:pt x="35492" y="0"/>
                    <a:pt x="354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5492" y="120000"/>
                    <a:pt x="35492" y="120000"/>
                    <a:pt x="35492" y="120000"/>
                  </a:cubicBezTo>
                  <a:cubicBezTo>
                    <a:pt x="35492" y="113063"/>
                    <a:pt x="35492" y="113063"/>
                    <a:pt x="35492" y="113063"/>
                  </a:cubicBezTo>
                  <a:cubicBezTo>
                    <a:pt x="44281" y="117456"/>
                    <a:pt x="54760" y="119768"/>
                    <a:pt x="65915" y="119768"/>
                  </a:cubicBezTo>
                  <a:cubicBezTo>
                    <a:pt x="65915" y="119768"/>
                    <a:pt x="65915" y="119768"/>
                    <a:pt x="65915" y="119768"/>
                  </a:cubicBezTo>
                  <a:cubicBezTo>
                    <a:pt x="80788" y="119768"/>
                    <a:pt x="94309" y="115375"/>
                    <a:pt x="104112" y="108439"/>
                  </a:cubicBezTo>
                  <a:cubicBezTo>
                    <a:pt x="113915" y="101271"/>
                    <a:pt x="119999" y="91329"/>
                    <a:pt x="119999" y="80462"/>
                  </a:cubicBezTo>
                  <a:cubicBezTo>
                    <a:pt x="119999" y="69595"/>
                    <a:pt x="113915" y="59653"/>
                    <a:pt x="104112" y="5271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2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183" y="83753"/>
                  </a:moveTo>
                  <a:cubicBezTo>
                    <a:pt x="48338" y="83753"/>
                    <a:pt x="37859" y="73196"/>
                    <a:pt x="37859" y="59824"/>
                  </a:cubicBezTo>
                  <a:cubicBezTo>
                    <a:pt x="37859" y="46451"/>
                    <a:pt x="48338" y="35542"/>
                    <a:pt x="61183" y="35542"/>
                  </a:cubicBezTo>
                  <a:cubicBezTo>
                    <a:pt x="74028" y="35542"/>
                    <a:pt x="84507" y="46451"/>
                    <a:pt x="84507" y="59824"/>
                  </a:cubicBezTo>
                  <a:cubicBezTo>
                    <a:pt x="84507" y="73196"/>
                    <a:pt x="74028" y="83753"/>
                    <a:pt x="61183" y="83753"/>
                  </a:cubicBezTo>
                  <a:moveTo>
                    <a:pt x="84507" y="0"/>
                  </a:moveTo>
                  <a:cubicBezTo>
                    <a:pt x="84507" y="10205"/>
                    <a:pt x="84507" y="10205"/>
                    <a:pt x="84507" y="10205"/>
                  </a:cubicBezTo>
                  <a:cubicBezTo>
                    <a:pt x="75718" y="3870"/>
                    <a:pt x="65239" y="0"/>
                    <a:pt x="54084" y="0"/>
                  </a:cubicBezTo>
                  <a:cubicBezTo>
                    <a:pt x="39211" y="0"/>
                    <a:pt x="25690" y="6686"/>
                    <a:pt x="15887" y="17595"/>
                  </a:cubicBezTo>
                  <a:cubicBezTo>
                    <a:pt x="6084" y="28152"/>
                    <a:pt x="0" y="43284"/>
                    <a:pt x="0" y="59824"/>
                  </a:cubicBezTo>
                  <a:cubicBezTo>
                    <a:pt x="0" y="76363"/>
                    <a:pt x="6084" y="91495"/>
                    <a:pt x="15887" y="102404"/>
                  </a:cubicBezTo>
                  <a:cubicBezTo>
                    <a:pt x="25690" y="112961"/>
                    <a:pt x="39211" y="119648"/>
                    <a:pt x="54084" y="119648"/>
                  </a:cubicBezTo>
                  <a:cubicBezTo>
                    <a:pt x="54084" y="119648"/>
                    <a:pt x="54084" y="119648"/>
                    <a:pt x="54084" y="119648"/>
                  </a:cubicBezTo>
                  <a:cubicBezTo>
                    <a:pt x="65239" y="119648"/>
                    <a:pt x="75718" y="116129"/>
                    <a:pt x="84507" y="109442"/>
                  </a:cubicBezTo>
                  <a:cubicBezTo>
                    <a:pt x="84507" y="119999"/>
                    <a:pt x="84507" y="119999"/>
                    <a:pt x="84507" y="119999"/>
                  </a:cubicBezTo>
                  <a:cubicBezTo>
                    <a:pt x="119999" y="119999"/>
                    <a:pt x="119999" y="119999"/>
                    <a:pt x="119999" y="119999"/>
                  </a:cubicBezTo>
                  <a:cubicBezTo>
                    <a:pt x="119999" y="0"/>
                    <a:pt x="119999" y="0"/>
                    <a:pt x="119999" y="0"/>
                  </a:cubicBezTo>
                  <a:lnTo>
                    <a:pt x="845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2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2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2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2163762" y="3131080"/>
            <a:ext cx="7861302" cy="207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4082733" y="2288626"/>
            <a:ext cx="4023360" cy="484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9" name="Google Shape;89;p34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90" name="Google Shape;90;p34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4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4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4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4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Body Slide">
  <p:cSld name="Standard Body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463552" y="1541464"/>
            <a:ext cx="11430000" cy="455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0" name="Google Shape;100;p35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101" name="Google Shape;101;p35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5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5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5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5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Body Slide w/ Sub-Title">
  <p:cSld name="Standard Body Slide w/ Sub-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6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0" name="Google Shape;110;p36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111" name="Google Shape;111;p36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6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6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6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6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36"/>
          <p:cNvSpPr txBox="1">
            <a:spLocks noGrp="1"/>
          </p:cNvSpPr>
          <p:nvPr>
            <p:ph type="body" idx="1"/>
          </p:nvPr>
        </p:nvSpPr>
        <p:spPr>
          <a:xfrm>
            <a:off x="466346" y="2276856"/>
            <a:ext cx="11430000" cy="383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2"/>
          </p:nvPr>
        </p:nvSpPr>
        <p:spPr>
          <a:xfrm>
            <a:off x="429770" y="1527048"/>
            <a:ext cx="11482832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Slide">
  <p:cSld name="Title Only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2" name="Google Shape;122;p37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123" name="Google Shape;123;p37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7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7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7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7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Heavy Body Slide w/ Title Only">
  <p:cSld name="Text Heavy Body Slide w/ 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2" name="Google Shape;132;p38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133" name="Google Shape;133;p38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8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8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8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8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38"/>
          <p:cNvSpPr txBox="1">
            <a:spLocks noGrp="1"/>
          </p:cNvSpPr>
          <p:nvPr>
            <p:ph type="body" idx="1"/>
          </p:nvPr>
        </p:nvSpPr>
        <p:spPr>
          <a:xfrm>
            <a:off x="466346" y="1536700"/>
            <a:ext cx="11430000" cy="457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431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2pPr>
            <a:lvl3pPr marL="1371600" lvl="2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 sz="2800"/>
            </a:lvl3pPr>
            <a:lvl4pPr marL="1828800" lvl="3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Heavy Body Slide w/ Section Head">
  <p:cSld name="Text Heavy Body Slide w/ Section Hea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/>
          <p:nvPr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9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9"/>
          <p:cNvSpPr/>
          <p:nvPr/>
        </p:nvSpPr>
        <p:spPr>
          <a:xfrm>
            <a:off x="8773319" y="76204"/>
            <a:ext cx="3429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9"/>
          <p:cNvSpPr txBox="1">
            <a:spLocks noGrp="1"/>
          </p:cNvSpPr>
          <p:nvPr>
            <p:ph type="body" idx="1"/>
          </p:nvPr>
        </p:nvSpPr>
        <p:spPr>
          <a:xfrm>
            <a:off x="8826501" y="134143"/>
            <a:ext cx="3265488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5" name="Google Shape;145;p39"/>
          <p:cNvGrpSpPr/>
          <p:nvPr/>
        </p:nvGrpSpPr>
        <p:grpSpPr>
          <a:xfrm>
            <a:off x="11204111" y="6293946"/>
            <a:ext cx="877823" cy="433650"/>
            <a:chOff x="4108450" y="2446338"/>
            <a:chExt cx="3971926" cy="1962150"/>
          </a:xfrm>
        </p:grpSpPr>
        <p:sp>
          <p:nvSpPr>
            <p:cNvPr id="146" name="Google Shape;146;p39"/>
            <p:cNvSpPr/>
            <p:nvPr/>
          </p:nvSpPr>
          <p:spPr>
            <a:xfrm>
              <a:off x="6105525" y="2446338"/>
              <a:ext cx="1335088" cy="1958975"/>
            </a:xfrm>
            <a:custGeom>
              <a:avLst/>
              <a:gdLst/>
              <a:ahLst/>
              <a:cxnLst/>
              <a:rect l="l" t="t" r="r" b="b"/>
              <a:pathLst>
                <a:path w="355" h="519" extrusionOk="0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9"/>
            <p:cNvSpPr/>
            <p:nvPr/>
          </p:nvSpPr>
          <p:spPr>
            <a:xfrm>
              <a:off x="4641850" y="3117851"/>
              <a:ext cx="1336675" cy="1287463"/>
            </a:xfrm>
            <a:custGeom>
              <a:avLst/>
              <a:gdLst/>
              <a:ahLst/>
              <a:cxnLst/>
              <a:rect l="l" t="t" r="r" b="b"/>
              <a:pathLst>
                <a:path w="355" h="341" extrusionOk="0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9"/>
            <p:cNvSpPr/>
            <p:nvPr/>
          </p:nvSpPr>
          <p:spPr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9"/>
            <p:cNvSpPr/>
            <p:nvPr/>
          </p:nvSpPr>
          <p:spPr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9"/>
            <p:cNvSpPr/>
            <p:nvPr/>
          </p:nvSpPr>
          <p:spPr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39"/>
          <p:cNvSpPr txBox="1">
            <a:spLocks noGrp="1"/>
          </p:cNvSpPr>
          <p:nvPr>
            <p:ph type="body" idx="2"/>
          </p:nvPr>
        </p:nvSpPr>
        <p:spPr>
          <a:xfrm>
            <a:off x="466346" y="1536700"/>
            <a:ext cx="11430000" cy="457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431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2pPr>
            <a:lvl3pPr marL="1371600" lvl="2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 sz="2800"/>
            </a:lvl3pPr>
            <a:lvl4pPr marL="1828800" lvl="3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ldNum" idx="12"/>
          </p:nvPr>
        </p:nvSpPr>
        <p:spPr>
          <a:xfrm>
            <a:off x="463551" y="6444096"/>
            <a:ext cx="39319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466345" y="1545336"/>
            <a:ext cx="11624056" cy="455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"/>
          <p:cNvSpPr txBox="1">
            <a:spLocks noGrp="1"/>
          </p:cNvSpPr>
          <p:nvPr>
            <p:ph type="title"/>
          </p:nvPr>
        </p:nvSpPr>
        <p:spPr>
          <a:xfrm>
            <a:off x="463552" y="401144"/>
            <a:ext cx="10985047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466344" y="1536700"/>
            <a:ext cx="11446256" cy="457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dirty="0"/>
          </a:p>
          <a:p>
            <a:pPr marL="0" marR="0" lvl="0" indent="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dirty="0"/>
          </a:p>
          <a:p>
            <a:pPr marL="0" lvl="0" indent="0" algn="ctr" rtl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SzPts val="1760"/>
              <a:buNone/>
            </a:pPr>
            <a:endParaRPr sz="3198" dirty="0">
              <a:solidFill>
                <a:srgbClr val="0070C0"/>
              </a:solidFill>
            </a:endParaRPr>
          </a:p>
        </p:txBody>
      </p:sp>
      <p:sp>
        <p:nvSpPr>
          <p:cNvPr id="519" name="Google Shape;519;p16"/>
          <p:cNvSpPr txBox="1"/>
          <p:nvPr/>
        </p:nvSpPr>
        <p:spPr>
          <a:xfrm>
            <a:off x="1253265" y="66116"/>
            <a:ext cx="10281643" cy="9613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3199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DAA: Industry Coordination on Political Advertising Transparency</a:t>
            </a:r>
            <a:endParaRPr dirty="0"/>
          </a:p>
        </p:txBody>
      </p:sp>
      <p:pic>
        <p:nvPicPr>
          <p:cNvPr id="520" name="Google Shape;5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6601" y="2723160"/>
            <a:ext cx="2539021" cy="83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8775" y="6105885"/>
            <a:ext cx="36004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64A336-9617-44B9-AD43-4963B066CDD3}"/>
              </a:ext>
            </a:extLst>
          </p:cNvPr>
          <p:cNvSpPr txBox="1"/>
          <p:nvPr/>
        </p:nvSpPr>
        <p:spPr>
          <a:xfrm>
            <a:off x="2911876" y="1251751"/>
            <a:ext cx="6134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Washington Public Disclosure Commission, Special Meeting: Shining Light on Digital Political Advertising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045" y="1105381"/>
            <a:ext cx="2416950" cy="35216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1" name="Google Shape;5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0290" y="1579779"/>
            <a:ext cx="3948121" cy="19557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2" name="Google Shape;5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1741" y="2319300"/>
            <a:ext cx="2781691" cy="359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8775" y="6105885"/>
            <a:ext cx="360045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DD546-7890-4149-BDE8-FEE215B8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70" y="1440792"/>
            <a:ext cx="10910346" cy="5304570"/>
          </a:xfrm>
          <a:prstGeom prst="rect">
            <a:avLst/>
          </a:prstGeom>
        </p:spPr>
      </p:pic>
      <p:sp>
        <p:nvSpPr>
          <p:cNvPr id="552" name="Google Shape;552;p19"/>
          <p:cNvSpPr txBox="1"/>
          <p:nvPr/>
        </p:nvSpPr>
        <p:spPr>
          <a:xfrm>
            <a:off x="378520" y="6096309"/>
            <a:ext cx="9637743" cy="40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Platform-level Compliance with DAA PoliticalAds</a:t>
            </a:r>
            <a:endParaRPr/>
          </a:p>
        </p:txBody>
      </p:sp>
      <p:sp>
        <p:nvSpPr>
          <p:cNvPr id="553" name="Google Shape;553;p19"/>
          <p:cNvSpPr txBox="1"/>
          <p:nvPr/>
        </p:nvSpPr>
        <p:spPr>
          <a:xfrm>
            <a:off x="495309" y="269595"/>
            <a:ext cx="10910346" cy="10337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319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One Programmatic Platform is Implementing the Transparency Program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0"/>
          <p:cNvGrpSpPr/>
          <p:nvPr/>
        </p:nvGrpSpPr>
        <p:grpSpPr>
          <a:xfrm>
            <a:off x="5612103" y="940388"/>
            <a:ext cx="3169757" cy="5393583"/>
            <a:chOff x="8962729" y="695728"/>
            <a:chExt cx="3226096" cy="5607980"/>
          </a:xfrm>
        </p:grpSpPr>
        <p:pic>
          <p:nvPicPr>
            <p:cNvPr id="567" name="Google Shape;56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62729" y="695728"/>
              <a:ext cx="3226096" cy="5607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20" descr="72202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58880" y="1582187"/>
              <a:ext cx="2317435" cy="38997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9" name="Google Shape;56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28" y="1148077"/>
            <a:ext cx="5313557" cy="49782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0" name="Google Shape;570;p20"/>
          <p:cNvSpPr txBox="1"/>
          <p:nvPr/>
        </p:nvSpPr>
        <p:spPr>
          <a:xfrm>
            <a:off x="952252" y="206741"/>
            <a:ext cx="10284321" cy="4845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00" tIns="45675" rIns="91400" bIns="4567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AboutPoliticalAds.org | Your Interface with Voters</a:t>
            </a:r>
            <a:endParaRPr/>
          </a:p>
        </p:txBody>
      </p:sp>
      <p:pic>
        <p:nvPicPr>
          <p:cNvPr id="571" name="Google Shape;57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3500" y="6156335"/>
            <a:ext cx="360045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>
            <a:spLocks noGrp="1"/>
          </p:cNvSpPr>
          <p:nvPr>
            <p:ph type="title"/>
          </p:nvPr>
        </p:nvSpPr>
        <p:spPr>
          <a:xfrm>
            <a:off x="1014983" y="341927"/>
            <a:ext cx="10802643" cy="59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194AC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2194AC"/>
                </a:solidFill>
              </a:rPr>
              <a:t>DAA Voter-Citizen Resources:</a:t>
            </a:r>
            <a:br>
              <a:rPr lang="en-US" dirty="0">
                <a:solidFill>
                  <a:srgbClr val="2194AC"/>
                </a:solidFill>
              </a:rPr>
            </a:br>
            <a:r>
              <a:rPr lang="en-US" dirty="0">
                <a:solidFill>
                  <a:srgbClr val="2194AC"/>
                </a:solidFill>
              </a:rPr>
              <a:t>Express Advocacy Look-Up | </a:t>
            </a:r>
            <a:r>
              <a:rPr lang="en-US" dirty="0">
                <a:solidFill>
                  <a:srgbClr val="7030A0"/>
                </a:solidFill>
              </a:rPr>
              <a:t>aboutpoliticalads.org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0" y="1223441"/>
            <a:ext cx="4210050" cy="24047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30" y="3773854"/>
            <a:ext cx="4210050" cy="28765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270" y="4063518"/>
            <a:ext cx="4882552" cy="27944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736" y="1261241"/>
            <a:ext cx="3174988" cy="25126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796288" y="2363638"/>
            <a:ext cx="2691440" cy="77637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96288" y="4823940"/>
            <a:ext cx="1431982" cy="77637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8"/>
          <p:cNvSpPr/>
          <p:nvPr/>
        </p:nvSpPr>
        <p:spPr>
          <a:xfrm>
            <a:off x="3579785" y="1839070"/>
            <a:ext cx="6089652" cy="119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guidelines took effect on November 1, 2019, and enforcement of compliance begins January 1, 2020.</a:t>
            </a:r>
            <a:endParaRPr/>
          </a:p>
        </p:txBody>
      </p:sp>
      <p:pic>
        <p:nvPicPr>
          <p:cNvPr id="540" name="Google Shape;5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110" y="3543654"/>
            <a:ext cx="2474399" cy="146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1283" y="3071369"/>
            <a:ext cx="3767612" cy="219098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8"/>
          <p:cNvSpPr txBox="1"/>
          <p:nvPr/>
        </p:nvSpPr>
        <p:spPr>
          <a:xfrm>
            <a:off x="1278909" y="226561"/>
            <a:ext cx="9956325" cy="1179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319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DAA’s Accountability Partners – Ready to Enforce &amp; Answer Questions</a:t>
            </a:r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title"/>
          </p:nvPr>
        </p:nvSpPr>
        <p:spPr>
          <a:xfrm rot="10553996" flipH="1">
            <a:off x="699415" y="1317701"/>
            <a:ext cx="10144055" cy="35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194AC"/>
              </a:buClr>
              <a:buSzPts val="2800"/>
              <a:buNone/>
            </a:pPr>
            <a:r>
              <a:rPr lang="en-US">
                <a:solidFill>
                  <a:srgbClr val="7030A0"/>
                </a:solidFill>
              </a:rPr>
              <a:t>  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544" name="Google Shape;5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8775" y="6105885"/>
            <a:ext cx="360045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B-03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3224"/>
      </a:accent1>
      <a:accent2>
        <a:srgbClr val="BABABA"/>
      </a:accent2>
      <a:accent3>
        <a:srgbClr val="FFAD1F"/>
      </a:accent3>
      <a:accent4>
        <a:srgbClr val="000000"/>
      </a:accent4>
      <a:accent5>
        <a:srgbClr val="9ACE00"/>
      </a:accent5>
      <a:accent6>
        <a:srgbClr val="E1E1E1"/>
      </a:accent6>
      <a:hlink>
        <a:srgbClr val="EE3224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151</Words>
  <Application>Microsoft Office PowerPoint</Application>
  <PresentationFormat>Custom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Noto Sans Symbols</vt:lpstr>
      <vt:lpstr>Office Theme</vt:lpstr>
      <vt:lpstr> </vt:lpstr>
      <vt:lpstr>PowerPoint Presentation</vt:lpstr>
      <vt:lpstr>PowerPoint Presentation</vt:lpstr>
      <vt:lpstr>PowerPoint Presentation</vt:lpstr>
      <vt:lpstr>DAA Voter-Citizen Resources: Express Advocacy Look-Up | aboutpoliticalads.org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ChetDalzellNYC</dc:creator>
  <cp:lastModifiedBy>Wright, Sean J.</cp:lastModifiedBy>
  <cp:revision>3</cp:revision>
  <dcterms:modified xsi:type="dcterms:W3CDTF">2020-01-15T17:39:35Z</dcterms:modified>
</cp:coreProperties>
</file>