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3" r:id="rId3"/>
    <p:sldId id="258" r:id="rId4"/>
    <p:sldId id="259" r:id="rId5"/>
    <p:sldId id="260" r:id="rId6"/>
    <p:sldId id="261" r:id="rId7"/>
    <p:sldId id="263" r:id="rId8"/>
    <p:sldId id="264" r:id="rId9"/>
    <p:sldId id="268" r:id="rId10"/>
    <p:sldId id="265" r:id="rId11"/>
    <p:sldId id="266" r:id="rId12"/>
    <p:sldId id="267" r:id="rId13"/>
    <p:sldId id="269" r:id="rId14"/>
    <p:sldId id="270" r:id="rId15"/>
    <p:sldId id="271" r:id="rId16"/>
    <p:sldId id="272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94660"/>
  </p:normalViewPr>
  <p:slideViewPr>
    <p:cSldViewPr snapToGrid="0">
      <p:cViewPr varScale="1">
        <p:scale>
          <a:sx n="90" d="100"/>
          <a:sy n="90" d="100"/>
        </p:scale>
        <p:origin x="48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/>
              <a:t>% finding "important"</a:t>
            </a:r>
            <a:r>
              <a:rPr lang="en-US" sz="1800" baseline="0"/>
              <a:t> or "very important"</a:t>
            </a:r>
            <a:endParaRPr lang="en-US" sz="180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Sheet1!$C$5:$C$7</c:f>
              <c:strCache>
                <c:ptCount val="3"/>
                <c:pt idx="0">
                  <c:v>Disclose campaign spending</c:v>
                </c:pt>
                <c:pt idx="1">
                  <c:v>Disclose group spending</c:v>
                </c:pt>
                <c:pt idx="2">
                  <c:v>Transparency about campaign finance</c:v>
                </c:pt>
              </c:strCache>
            </c:strRef>
          </c:cat>
          <c:val>
            <c:numRef>
              <c:f>Sheet1!$D$5:$D$7</c:f>
              <c:numCache>
                <c:formatCode>General</c:formatCode>
                <c:ptCount val="3"/>
                <c:pt idx="0">
                  <c:v>43</c:v>
                </c:pt>
                <c:pt idx="1">
                  <c:v>44</c:v>
                </c:pt>
                <c:pt idx="2">
                  <c:v>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AA3-4ACD-A132-D679E97255C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665060112"/>
        <c:axId val="589284256"/>
      </c:barChart>
      <c:catAx>
        <c:axId val="66506011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89284256"/>
        <c:crosses val="autoZero"/>
        <c:auto val="1"/>
        <c:lblAlgn val="ctr"/>
        <c:lblOffset val="100"/>
        <c:noMultiLvlLbl val="0"/>
      </c:catAx>
      <c:valAx>
        <c:axId val="58928425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650601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B3F937-DC27-4253-822B-7D192FDDD5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AC3F9E2-D694-4621-A9C6-6071BF6FD6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4C2F67-B7F5-4134-9FB7-455EC6914C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BD920-ACE5-4296-BA48-75023FC5C709}" type="datetimeFigureOut">
              <a:rPr lang="en-US" smtClean="0"/>
              <a:t>1/12/2020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11432E-4083-493E-8CB3-50328AE6C0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F475C0-9B45-48EF-953E-5BB04F976A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5DC07-86B4-4C36-ADFE-1C12FC5ECB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47099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6415F5-B623-4819-A5BE-E95F644224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8DBE618-DC18-4AD5-9183-0A49ACEE2C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D24745-8DA5-4784-8CD6-FCF353784C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BD920-ACE5-4296-BA48-75023FC5C709}" type="datetimeFigureOut">
              <a:rPr lang="en-US" smtClean="0"/>
              <a:t>1/12/2020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FD1B9F-641B-48BF-8256-E8B6D5696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29A4F3-A576-4D3E-883B-AAB8F2D173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5DC07-86B4-4C36-ADFE-1C12FC5ECB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8086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959D696-5CF6-40FB-B8DC-C81790F590D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C5E8048-D513-4C0E-8988-BB74A52C41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527D69-2115-4AA3-822A-6844798178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BD920-ACE5-4296-BA48-75023FC5C709}" type="datetimeFigureOut">
              <a:rPr lang="en-US" smtClean="0"/>
              <a:t>1/12/2020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DB7559-F61D-4DA5-8945-4EAA7CD194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6FB204-3B9A-46E0-A166-57F8CB00D7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5DC07-86B4-4C36-ADFE-1C12FC5ECB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84947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2D1083-1409-4BEA-9C09-F14F28257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D06BBB-E46A-4BEA-9DAE-AC20BB91B3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66AE29-16BD-467D-8675-F27B3D312F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BD920-ACE5-4296-BA48-75023FC5C709}" type="datetimeFigureOut">
              <a:rPr lang="en-US" smtClean="0"/>
              <a:t>1/12/2020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288667-F035-4825-8234-3C5E56FC94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CFE83A-0AC7-4D22-ABA2-C85156DAA9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5DC07-86B4-4C36-ADFE-1C12FC5ECB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3944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9C124A-FAE4-4749-AE14-102F1C6B2B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2BFE71-6A68-46C0-AB71-7498FCEE74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85288B-E2B7-4DD6-87C4-E525CD04E7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BD920-ACE5-4296-BA48-75023FC5C709}" type="datetimeFigureOut">
              <a:rPr lang="en-US" smtClean="0"/>
              <a:t>1/12/2020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B39FCB-6A49-4100-BAC9-0022DA1DF2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D498EF-C165-4064-A3CA-03F4B00A87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5DC07-86B4-4C36-ADFE-1C12FC5ECB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9278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C19996-1ED7-45D1-A55A-D6427F7DB4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0A4EA0-6BA3-4640-953C-7813E751F72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08D2C6D-A796-4279-8EFE-9AC6265C76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1FF71E7-91AD-4F66-9680-41D457739E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BD920-ACE5-4296-BA48-75023FC5C709}" type="datetimeFigureOut">
              <a:rPr lang="en-US" smtClean="0"/>
              <a:t>1/12/2020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592714-9539-4362-8E30-F5EDD96952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83BD6D-F189-4373-965A-3D2FB3721A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5DC07-86B4-4C36-ADFE-1C12FC5ECB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4583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9C442B-B9E4-4CDC-A3EF-0917142C85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8EBB86-3231-4C2A-826B-F629E257D0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44AA66C-548D-492B-BFEC-B6FB984B19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9809B07-CBCD-4785-8155-0989380E547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2199270-8679-405F-839B-AF1A21759BF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AB4AA95-4AE8-482C-986F-B607BBA7ED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BD920-ACE5-4296-BA48-75023FC5C709}" type="datetimeFigureOut">
              <a:rPr lang="en-US" smtClean="0"/>
              <a:t>1/12/2020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6F059A-E905-4D4B-9C0E-A66CE5A1CE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7A13BB0-C145-4910-B973-9AEE3F2CB6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5DC07-86B4-4C36-ADFE-1C12FC5ECB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20728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88D18C-C462-415A-B0CC-D8AFE5A61A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CE0C2A8-7CF3-431B-83EF-20AEED5906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BD920-ACE5-4296-BA48-75023FC5C709}" type="datetimeFigureOut">
              <a:rPr lang="en-US" smtClean="0"/>
              <a:t>1/12/2020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C5E2865-5248-4EF5-BC94-54EEFF7CB3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086CBD1-45B2-4E68-BBA7-0B4E050F4B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5DC07-86B4-4C36-ADFE-1C12FC5ECB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4566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AB11442-4EC0-477C-BA91-80479A24C0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BD920-ACE5-4296-BA48-75023FC5C709}" type="datetimeFigureOut">
              <a:rPr lang="en-US" smtClean="0"/>
              <a:t>1/12/2020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0133008-6A5E-4615-AB19-18CF724619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22E279-36ED-485B-BC1C-0693703DAE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5DC07-86B4-4C36-ADFE-1C12FC5ECB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30066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EAE1B3-345A-4F84-8904-66E00F8659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E1ED5F-8C44-4F6B-AE35-2A2787D359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267FC08-760D-4B93-AF90-813E70A0DA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C41AC8-A409-4A3B-BC74-561C05ED3A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BD920-ACE5-4296-BA48-75023FC5C709}" type="datetimeFigureOut">
              <a:rPr lang="en-US" smtClean="0"/>
              <a:t>1/12/2020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7FDAD3B-78ED-416A-9219-216D781D46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B6DFC7-9544-449D-A8D6-C6F1B189D7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5DC07-86B4-4C36-ADFE-1C12FC5ECB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84851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25354E-B762-4661-9015-5CE495B98E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13C4201-7C31-4903-8DFB-A26E810F69B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B1090EC-2B90-4E64-887E-CF53A05CBC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304F281-419E-4C93-A1D2-FAA4E15FFA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BD920-ACE5-4296-BA48-75023FC5C709}" type="datetimeFigureOut">
              <a:rPr lang="en-US" smtClean="0"/>
              <a:t>1/12/2020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D42939-BA36-47EF-A487-2086CFEF4E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4F102F-E2D0-4350-B4B7-E22B5B3579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5DC07-86B4-4C36-ADFE-1C12FC5ECB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839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9B3A8F4-99B5-4499-A609-71FBC0B463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6CD036-5AFF-49C5-BFAD-63BE4D776A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62AC3D-876B-48FD-A6A4-A3B58D976C4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FBD920-ACE5-4296-BA48-75023FC5C709}" type="datetimeFigureOut">
              <a:rPr lang="en-US" smtClean="0"/>
              <a:t>1/12/2020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1FEE87-DAF4-4157-A897-5F66E22B3BD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9351D3-B93F-4C00-B59F-913002CF4D8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75DC07-86B4-4C36-ADFE-1C12FC5ECB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23986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0ABCB2-8C19-4788-B588-5D980AB0B11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Why disclosure of digital advertising is important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7A9F1D5-B430-4AF3-AC1C-BCCCC87BCB0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9525000" cy="1655762"/>
          </a:xfrm>
        </p:spPr>
        <p:txBody>
          <a:bodyPr>
            <a:normAutofit lnSpcReduction="10000"/>
          </a:bodyPr>
          <a:lstStyle/>
          <a:p>
            <a:r>
              <a:rPr lang="en-US" dirty="0"/>
              <a:t>Travis N. Ridout</a:t>
            </a:r>
          </a:p>
          <a:p>
            <a:r>
              <a:rPr lang="en-US" dirty="0"/>
              <a:t>Co-director, Wesleyan Media Project</a:t>
            </a:r>
          </a:p>
          <a:p>
            <a:r>
              <a:rPr lang="en-US" dirty="0"/>
              <a:t>Thomas S. Foley Distinguished Professor of Government and Public Policy</a:t>
            </a:r>
          </a:p>
          <a:p>
            <a:r>
              <a:rPr lang="en-US" dirty="0"/>
              <a:t>Washington State University</a:t>
            </a:r>
          </a:p>
        </p:txBody>
      </p:sp>
    </p:spTree>
    <p:extLst>
      <p:ext uri="{BB962C8B-B14F-4D97-AF65-F5344CB8AC3E}">
        <p14:creationId xmlns:p14="http://schemas.microsoft.com/office/powerpoint/2010/main" val="40129540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3C9B1F-7AF9-49DF-813F-F259DF73D8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Experiment: Wood (2018)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AE2962-3F2E-4635-A278-D364CD847B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Vignette featuring two candidates</a:t>
            </a:r>
          </a:p>
          <a:p>
            <a:pPr marL="0" indent="0">
              <a:buNone/>
            </a:pPr>
            <a:r>
              <a:rPr lang="en-US" dirty="0"/>
              <a:t>	- Johnson: Transparency grade of C; supported by groups</a:t>
            </a:r>
          </a:p>
          <a:p>
            <a:pPr marL="0" indent="0">
              <a:buNone/>
            </a:pPr>
            <a:r>
              <a:rPr lang="en-US" dirty="0"/>
              <a:t>	with anonymous donors</a:t>
            </a:r>
          </a:p>
          <a:p>
            <a:pPr marL="0" indent="0">
              <a:buNone/>
            </a:pPr>
            <a:r>
              <a:rPr lang="en-US" dirty="0"/>
              <a:t>	- Conley: Transparency grade of A; “over-discloses”</a:t>
            </a:r>
          </a:p>
          <a:p>
            <a:r>
              <a:rPr lang="en-US"/>
              <a:t>Upshot: Voters </a:t>
            </a:r>
            <a:r>
              <a:rPr lang="en-US" dirty="0"/>
              <a:t>reward transparency</a:t>
            </a:r>
          </a:p>
          <a:p>
            <a:pPr marL="0" indent="0">
              <a:buNone/>
            </a:pPr>
            <a:r>
              <a:rPr lang="en-US" dirty="0"/>
              <a:t>	- More transparent candidate rated 14 points more favorably on 	100 point scale</a:t>
            </a:r>
          </a:p>
          <a:p>
            <a:pPr marL="0" indent="0">
              <a:buNone/>
            </a:pPr>
            <a:r>
              <a:rPr lang="en-US" dirty="0"/>
              <a:t>	- Effect driven more by punishing than rewarding</a:t>
            </a:r>
          </a:p>
          <a:p>
            <a:r>
              <a:rPr lang="en-US" dirty="0"/>
              <a:t>Mechanism is trust: transparency engenders voter trust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70AFAA0-CD78-4555-9BD3-056AF1DD89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52560" y="100584"/>
            <a:ext cx="3011424" cy="20116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80846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4D55F1-0EF2-4DA4-90F3-93F0F8CE97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Experiment: Ridout, et al. (2015)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A75407-B02A-48CC-B5F6-21957477D8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Featured attack ad with various types of disclosure: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56C8FB5-55A7-4A34-B3D3-AD619675A0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86584" y="2372519"/>
            <a:ext cx="5334000" cy="3257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03531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C1B83E-00DC-4DCD-9CE3-6254ABA803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Findings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7F65FC-E69C-4E2B-97EC-7BC5BDA7C3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Ads sponsored by unknown groups are more effective than candidate sponsored ads</a:t>
            </a:r>
          </a:p>
          <a:p>
            <a:pPr marL="0" indent="0">
              <a:buNone/>
            </a:pPr>
            <a:r>
              <a:rPr lang="en-US" dirty="0"/>
              <a:t>	- i.e., voters find “Americans for a Better America” ads more 	persuasive than candidate-sponsored ads</a:t>
            </a:r>
          </a:p>
          <a:p>
            <a:r>
              <a:rPr lang="en-US" dirty="0"/>
              <a:t>BUT disclosure of donors reduces the influence of group advertising, leveling the playing field such that candidate- and group-sponsored attacks become equally effective.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30371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A4CDB6-7693-4F80-AAE5-9EF8C9C33A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/>
              <a:t>What are the key differences between digital and other types of advertisers that regulators and policy-makers should be thoughtful about?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2B3ED7-6662-463F-AAB6-E7D1247EA6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Speed</a:t>
            </a:r>
            <a:endParaRPr lang="en-US" dirty="0"/>
          </a:p>
          <a:p>
            <a:r>
              <a:rPr lang="en-US" dirty="0"/>
              <a:t>Cost</a:t>
            </a:r>
          </a:p>
          <a:p>
            <a:r>
              <a:rPr lang="en-US"/>
              <a:t>Different/multiple goals</a:t>
            </a:r>
            <a:endParaRPr lang="en-US" dirty="0"/>
          </a:p>
          <a:p>
            <a:r>
              <a:rPr lang="en-US" dirty="0"/>
              <a:t>Less </a:t>
            </a:r>
            <a:r>
              <a:rPr lang="en-US"/>
              <a:t>trustworthy speakers on digital than TV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25046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1D4178-F3E0-47E9-A862-EA0D9952CB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/>
              <a:t>How have state laws not kept up with what the needs are, given today’s landscape?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F3B940-2647-4DE0-B4CA-061401D7EC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07247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6E7684-7CC2-462D-9FE4-0B53730D62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/>
              <a:t>What are the barriers to getting the public information as quickly and comprehensively as possible?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9797C4-2894-4CCC-9BE1-2962EF1B0F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16299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5E3A89-4082-49EE-8E7E-0D7F96471F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/>
              <a:t>Would it be a good path to have filer reporting requirements cover the types of information that advertisers are asked to report?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561028-26C0-49E5-855E-C624FCF91A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49116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Wesleyan Media Project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Founded in 2010</a:t>
            </a:r>
          </a:p>
          <a:p>
            <a:r>
              <a:rPr lang="en-US" dirty="0"/>
              <a:t>Collaboration of WSU, Wesleyan and Bowdoin</a:t>
            </a:r>
          </a:p>
          <a:p>
            <a:r>
              <a:rPr lang="en-US" dirty="0"/>
              <a:t>Tracks local broadcast TV advertising, national cable and national broadcast, Facebook and other digital, radio</a:t>
            </a:r>
          </a:p>
          <a:p>
            <a:r>
              <a:rPr lang="en-US" dirty="0"/>
              <a:t>Goal is transparency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21656" y="1417638"/>
            <a:ext cx="2768600" cy="1285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873527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EE5446-26B8-4789-8D79-9277CD6B55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Digital ad spending ($ millions)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131BC750-FDEF-4A2D-A3F9-B77F628504C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79165" y="1784599"/>
            <a:ext cx="7833669" cy="47135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07097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E34BF6-E838-4AF7-A246-D9BDAAFC54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139A0BAF-AA8C-4D84-8C6F-E728E142729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69581" y="868680"/>
            <a:ext cx="9498473" cy="57070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34206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E7D8A3-ADBB-4DB0-86C1-1055292062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Presidential candidate ad spending by medium (2019-2020)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CAA3AEA9-FD69-4D42-8E11-198517D1BE7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60120" y="1690688"/>
            <a:ext cx="9168015" cy="5092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76390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83941E-A730-412D-8FAE-6ACDA1F542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What’s the merit of transparency?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014EF1-2AA7-4286-8A5F-30C189100A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Courts have identified three rationales for disclosure</a:t>
            </a:r>
          </a:p>
          <a:p>
            <a:pPr marL="0" indent="0">
              <a:buNone/>
            </a:pPr>
            <a:r>
              <a:rPr lang="en-US" dirty="0"/>
              <a:t>	- to help enforce campaign finance law</a:t>
            </a:r>
          </a:p>
          <a:p>
            <a:pPr marL="0" indent="0">
              <a:buNone/>
            </a:pPr>
            <a:r>
              <a:rPr lang="en-US" dirty="0"/>
              <a:t>	- to combat corruption or its appearance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/>
              <a:t>- to provide </a:t>
            </a:r>
            <a:r>
              <a:rPr lang="en-US" dirty="0"/>
              <a:t>voters with information that can help them vote 	their interests</a:t>
            </a:r>
          </a:p>
        </p:txBody>
      </p:sp>
    </p:spTree>
    <p:extLst>
      <p:ext uri="{BB962C8B-B14F-4D97-AF65-F5344CB8AC3E}">
        <p14:creationId xmlns:p14="http://schemas.microsoft.com/office/powerpoint/2010/main" val="8839412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9A354E-FA08-49E2-9C19-50E864ADC6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0D4EDF-A502-4DFB-8A98-A506C7DA8B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So is disclosure actually useful to voters?</a:t>
            </a:r>
          </a:p>
        </p:txBody>
      </p:sp>
    </p:spTree>
    <p:extLst>
      <p:ext uri="{BB962C8B-B14F-4D97-AF65-F5344CB8AC3E}">
        <p14:creationId xmlns:p14="http://schemas.microsoft.com/office/powerpoint/2010/main" val="32037316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212795-8D22-4276-91F3-B14F95E3E4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Survey: voters like disclosure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99F4B66-E54C-4037-A505-1C7B9FDD79C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2840871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AD51AA6F-874E-4951-92D9-746DF646936D}"/>
              </a:ext>
            </a:extLst>
          </p:cNvPr>
          <p:cNvSpPr txBox="1"/>
          <p:nvPr/>
        </p:nvSpPr>
        <p:spPr>
          <a:xfrm>
            <a:off x="219456" y="6291072"/>
            <a:ext cx="63002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Data from 2015 CCES</a:t>
            </a:r>
          </a:p>
        </p:txBody>
      </p:sp>
    </p:spTree>
    <p:extLst>
      <p:ext uri="{BB962C8B-B14F-4D97-AF65-F5344CB8AC3E}">
        <p14:creationId xmlns:p14="http://schemas.microsoft.com/office/powerpoint/2010/main" val="22051398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12F276-491F-4DDB-A503-E393581476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Survey: voters claim to want more info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8E489223-753B-42F3-87F8-544CC6C16D5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26239" y="1825625"/>
            <a:ext cx="9139522" cy="435133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709333F1-C193-46BE-822C-00E4DF9D5B1D}"/>
              </a:ext>
            </a:extLst>
          </p:cNvPr>
          <p:cNvSpPr txBox="1"/>
          <p:nvPr/>
        </p:nvSpPr>
        <p:spPr>
          <a:xfrm>
            <a:off x="237744" y="6382512"/>
            <a:ext cx="2724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From Wood (2018)</a:t>
            </a:r>
          </a:p>
        </p:txBody>
      </p:sp>
    </p:spTree>
    <p:extLst>
      <p:ext uri="{BB962C8B-B14F-4D97-AF65-F5344CB8AC3E}">
        <p14:creationId xmlns:p14="http://schemas.microsoft.com/office/powerpoint/2010/main" val="34737670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600</TotalTime>
  <Words>410</Words>
  <Application>Microsoft Office PowerPoint</Application>
  <PresentationFormat>Widescreen</PresentationFormat>
  <Paragraphs>50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Office Theme</vt:lpstr>
      <vt:lpstr>Why disclosure of digital advertising is important</vt:lpstr>
      <vt:lpstr>Wesleyan Media Project</vt:lpstr>
      <vt:lpstr>Digital ad spending ($ millions)</vt:lpstr>
      <vt:lpstr>PowerPoint Presentation</vt:lpstr>
      <vt:lpstr>Presidential candidate ad spending by medium (2019-2020)</vt:lpstr>
      <vt:lpstr>What’s the merit of transparency?</vt:lpstr>
      <vt:lpstr>PowerPoint Presentation</vt:lpstr>
      <vt:lpstr>Survey: voters like disclosure</vt:lpstr>
      <vt:lpstr>Survey: voters claim to want more info</vt:lpstr>
      <vt:lpstr>Experiment: Wood (2018)</vt:lpstr>
      <vt:lpstr>Experiment: Ridout, et al. (2015)</vt:lpstr>
      <vt:lpstr>Findings</vt:lpstr>
      <vt:lpstr>What are the key differences between digital and other types of advertisers that regulators and policy-makers should be thoughtful about?</vt:lpstr>
      <vt:lpstr>How have state laws not kept up with what the needs are, given today’s landscape? </vt:lpstr>
      <vt:lpstr>What are the barriers to getting the public information as quickly and comprehensively as possible? </vt:lpstr>
      <vt:lpstr>Would it be a good path to have filer reporting requirements cover the types of information that advertisers are asked to report?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Why disclosure of digital advertising is important</dc:title>
  <dc:creator>Travis Ridout</dc:creator>
  <cp:lastModifiedBy>Travis</cp:lastModifiedBy>
  <cp:revision>16</cp:revision>
  <dcterms:created xsi:type="dcterms:W3CDTF">2020-01-07T21:17:12Z</dcterms:created>
  <dcterms:modified xsi:type="dcterms:W3CDTF">2020-01-12T20:58:03Z</dcterms:modified>
</cp:coreProperties>
</file>